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handoutMasterIdLst>
    <p:handoutMasterId r:id="rId31"/>
  </p:handoutMasterIdLst>
  <p:sldIdLst>
    <p:sldId id="256" r:id="rId2"/>
    <p:sldId id="265" r:id="rId3"/>
    <p:sldId id="294" r:id="rId4"/>
    <p:sldId id="272" r:id="rId5"/>
    <p:sldId id="285" r:id="rId6"/>
    <p:sldId id="286" r:id="rId7"/>
    <p:sldId id="282" r:id="rId8"/>
    <p:sldId id="281" r:id="rId9"/>
    <p:sldId id="257" r:id="rId10"/>
    <p:sldId id="258" r:id="rId11"/>
    <p:sldId id="277" r:id="rId12"/>
    <p:sldId id="264" r:id="rId13"/>
    <p:sldId id="278" r:id="rId14"/>
    <p:sldId id="262" r:id="rId15"/>
    <p:sldId id="263" r:id="rId16"/>
    <p:sldId id="288" r:id="rId17"/>
    <p:sldId id="290" r:id="rId18"/>
    <p:sldId id="291" r:id="rId19"/>
    <p:sldId id="273" r:id="rId20"/>
    <p:sldId id="292" r:id="rId21"/>
    <p:sldId id="293" r:id="rId22"/>
    <p:sldId id="275" r:id="rId23"/>
    <p:sldId id="276" r:id="rId24"/>
    <p:sldId id="279" r:id="rId25"/>
    <p:sldId id="280" r:id="rId26"/>
    <p:sldId id="261" r:id="rId27"/>
    <p:sldId id="284" r:id="rId28"/>
    <p:sldId id="283"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254"/>
    <p:restoredTop sz="68442" autoAdjust="0"/>
  </p:normalViewPr>
  <p:slideViewPr>
    <p:cSldViewPr>
      <p:cViewPr varScale="1">
        <p:scale>
          <a:sx n="87" d="100"/>
          <a:sy n="87" d="100"/>
        </p:scale>
        <p:origin x="2544"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D4F56A7-3CDE-194F-B9AF-D598FBBF1989}" type="datetimeFigureOut">
              <a:rPr lang="en-US" smtClean="0"/>
              <a:pPr/>
              <a:t>4/2/20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E1097CB-F954-3545-B5D0-357D0C1748E3}" type="slidenum">
              <a:rPr lang="en-US" smtClean="0"/>
              <a:pPr/>
              <a:t>‹#›</a:t>
            </a:fld>
            <a:endParaRPr lang="en-US"/>
          </a:p>
        </p:txBody>
      </p:sp>
    </p:spTree>
    <p:extLst>
      <p:ext uri="{BB962C8B-B14F-4D97-AF65-F5344CB8AC3E}">
        <p14:creationId xmlns:p14="http://schemas.microsoft.com/office/powerpoint/2010/main" val="317664066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
</file>

<file path=ppt/media/image20.png>
</file>

<file path=ppt/media/image21.png>
</file>

<file path=ppt/media/image3.png>
</file>

<file path=ppt/media/image30.png>
</file>

<file path=ppt/media/image4.png>
</file>

<file path=ppt/media/image5.png>
</file>

<file path=ppt/media/image6.png>
</file>

<file path=ppt/media/image7.png>
</file>

<file path=ppt/media/image8.tiff>
</file>

<file path=ppt/media/image9.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E52AD58-60CE-E948-9CBA-0BD7030FC28E}" type="datetimeFigureOut">
              <a:rPr lang="en-US" smtClean="0"/>
              <a:pPr/>
              <a:t>4/2/20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624DF53-3DD3-9F45-9E7E-472B96F1AB81}" type="slidenum">
              <a:rPr lang="en-US" smtClean="0"/>
              <a:pPr/>
              <a:t>‹#›</a:t>
            </a:fld>
            <a:endParaRPr lang="en-US"/>
          </a:p>
        </p:txBody>
      </p:sp>
    </p:spTree>
    <p:extLst>
      <p:ext uri="{BB962C8B-B14F-4D97-AF65-F5344CB8AC3E}">
        <p14:creationId xmlns:p14="http://schemas.microsoft.com/office/powerpoint/2010/main" val="168176388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1</a:t>
            </a:fld>
            <a:endParaRPr lang="en-US"/>
          </a:p>
        </p:txBody>
      </p:sp>
    </p:spTree>
    <p:extLst>
      <p:ext uri="{BB962C8B-B14F-4D97-AF65-F5344CB8AC3E}">
        <p14:creationId xmlns:p14="http://schemas.microsoft.com/office/powerpoint/2010/main" val="602952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11</a:t>
            </a:fld>
            <a:endParaRPr lang="en-US"/>
          </a:p>
        </p:txBody>
      </p:sp>
    </p:spTree>
    <p:extLst>
      <p:ext uri="{BB962C8B-B14F-4D97-AF65-F5344CB8AC3E}">
        <p14:creationId xmlns:p14="http://schemas.microsoft.com/office/powerpoint/2010/main" val="11157170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In the conversion phase, </a:t>
            </a:r>
            <a:r>
              <a:rPr lang="en-US" sz="1200" b="0" i="0" kern="1200" dirty="0">
                <a:solidFill>
                  <a:schemeClr val="tx1"/>
                </a:solidFill>
                <a:effectLst/>
                <a:latin typeface="+mn-lt"/>
                <a:ea typeface="+mn-ea"/>
                <a:cs typeface="+mn-cs"/>
              </a:rPr>
              <a:t>the device uses a binary search strategy to find the desired digital output.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The binary search starts with the most significant bit decision, and the tests are repeated for each binary bit until the least significant bit decision is made. The value of each binary bit is based on whether the analog input voltage is higher or lower than the DAC voltage. It gradually approaches the input value and eventually settles within the half LSB error bound.</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One way to under the binary search algorithm mis to recall how to play the high low game. You are asked to guess a secrete number says between 0 to 100. At every guess, you will be told whether your guess is higher or lower than the secrete number. To minimize the number of guesses, we should select the middle value between the largest and smallest possible numbers. Thus, our first guess should be 50.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In this 4-bit ADC example, the conversion phase takes four clock cycles. During the first cycle, the analog input is </a:t>
            </a:r>
            <a:r>
              <a:rPr lang="en-US" dirty="0" err="1"/>
              <a:t>compred</a:t>
            </a:r>
            <a:r>
              <a:rPr lang="en-US" dirty="0"/>
              <a:t> </a:t>
            </a:r>
            <a:r>
              <a:rPr lang="en-US" dirty="0" err="1"/>
              <a:t>againt</a:t>
            </a:r>
            <a:r>
              <a:rPr lang="en-US" dirty="0"/>
              <a:t> 1000, which represents 0.5 times the reference voltage. Since the input is larger, during the second cycle, the analog input is compared with 0.75 of the reference voltage. Since the input is smaller, in the third cycle the input is compared with 0.625 times the reference voltage. And in the last cycle, it compares the input with 0.687.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The ADC total conversion time equals to the sum of the sampling time and the conversion time. The conversion time takes N cycles, where N is the number of bits in the ADC output, i.e., ADC resolution. As discussed previously, software can configure the the </a:t>
            </a:r>
            <a:r>
              <a:rPr lang="en-US" dirty="0" err="1"/>
              <a:t>samping</a:t>
            </a:r>
            <a:r>
              <a:rPr lang="en-US" dirty="0"/>
              <a:t> time.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12</a:t>
            </a:fld>
            <a:endParaRPr lang="en-US"/>
          </a:p>
        </p:txBody>
      </p:sp>
    </p:spTree>
    <p:extLst>
      <p:ext uri="{BB962C8B-B14F-4D97-AF65-F5344CB8AC3E}">
        <p14:creationId xmlns:p14="http://schemas.microsoft.com/office/powerpoint/2010/main" val="3704607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13</a:t>
            </a:fld>
            <a:endParaRPr lang="en-US"/>
          </a:p>
        </p:txBody>
      </p:sp>
    </p:spTree>
    <p:extLst>
      <p:ext uri="{BB962C8B-B14F-4D97-AF65-F5344CB8AC3E}">
        <p14:creationId xmlns:p14="http://schemas.microsoft.com/office/powerpoint/2010/main" val="13931236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ADC module within STM32 microcontrollers. The ADC module itself is a 12-bit successive approximation converter. Each converter can support a total of 16 regular channels and 4 injected channels. The module supports a flexible sequences to convert up to 16 channels in any desired order. Each channel can have different sampling period.  </a:t>
            </a:r>
          </a:p>
        </p:txBody>
      </p:sp>
      <p:sp>
        <p:nvSpPr>
          <p:cNvPr id="4" name="Slide Number Placeholder 3"/>
          <p:cNvSpPr>
            <a:spLocks noGrp="1"/>
          </p:cNvSpPr>
          <p:nvPr>
            <p:ph type="sldNum" sz="quarter" idx="5"/>
          </p:nvPr>
        </p:nvSpPr>
        <p:spPr/>
        <p:txBody>
          <a:bodyPr/>
          <a:lstStyle/>
          <a:p>
            <a:fld id="{D624DF53-3DD3-9F45-9E7E-472B96F1AB81}" type="slidenum">
              <a:rPr lang="en-US" smtClean="0"/>
              <a:pPr/>
              <a:t>14</a:t>
            </a:fld>
            <a:endParaRPr lang="en-US"/>
          </a:p>
        </p:txBody>
      </p:sp>
    </p:spTree>
    <p:extLst>
      <p:ext uri="{BB962C8B-B14F-4D97-AF65-F5344CB8AC3E}">
        <p14:creationId xmlns:p14="http://schemas.microsoft.com/office/powerpoint/2010/main" val="529803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ADC module supports several conversion modes:</a:t>
            </a:r>
          </a:p>
        </p:txBody>
      </p:sp>
      <p:sp>
        <p:nvSpPr>
          <p:cNvPr id="4" name="Slide Number Placeholder 3"/>
          <p:cNvSpPr>
            <a:spLocks noGrp="1"/>
          </p:cNvSpPr>
          <p:nvPr>
            <p:ph type="sldNum" sz="quarter" idx="5"/>
          </p:nvPr>
        </p:nvSpPr>
        <p:spPr/>
        <p:txBody>
          <a:bodyPr/>
          <a:lstStyle/>
          <a:p>
            <a:fld id="{D624DF53-3DD3-9F45-9E7E-472B96F1AB81}" type="slidenum">
              <a:rPr lang="en-US" smtClean="0"/>
              <a:pPr/>
              <a:t>15</a:t>
            </a:fld>
            <a:endParaRPr lang="en-US"/>
          </a:p>
        </p:txBody>
      </p:sp>
    </p:spTree>
    <p:extLst>
      <p:ext uri="{BB962C8B-B14F-4D97-AF65-F5344CB8AC3E}">
        <p14:creationId xmlns:p14="http://schemas.microsoft.com/office/powerpoint/2010/main" val="14961164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22</a:t>
            </a:fld>
            <a:endParaRPr lang="en-US"/>
          </a:p>
        </p:txBody>
      </p:sp>
    </p:spTree>
    <p:extLst>
      <p:ext uri="{BB962C8B-B14F-4D97-AF65-F5344CB8AC3E}">
        <p14:creationId xmlns:p14="http://schemas.microsoft.com/office/powerpoint/2010/main" val="38925065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scan mode, a set of pre-defined input channels are sampled in single-short or continuous mode. </a:t>
            </a:r>
          </a:p>
        </p:txBody>
      </p:sp>
      <p:sp>
        <p:nvSpPr>
          <p:cNvPr id="4" name="Slide Number Placeholder 3"/>
          <p:cNvSpPr>
            <a:spLocks noGrp="1"/>
          </p:cNvSpPr>
          <p:nvPr>
            <p:ph type="sldNum" sz="quarter" idx="5"/>
          </p:nvPr>
        </p:nvSpPr>
        <p:spPr/>
        <p:txBody>
          <a:bodyPr/>
          <a:lstStyle/>
          <a:p>
            <a:fld id="{D624DF53-3DD3-9F45-9E7E-472B96F1AB81}" type="slidenum">
              <a:rPr lang="en-US" smtClean="0"/>
              <a:pPr/>
              <a:t>23</a:t>
            </a:fld>
            <a:endParaRPr lang="en-US"/>
          </a:p>
        </p:txBody>
      </p:sp>
    </p:spTree>
    <p:extLst>
      <p:ext uri="{BB962C8B-B14F-4D97-AF65-F5344CB8AC3E}">
        <p14:creationId xmlns:p14="http://schemas.microsoft.com/office/powerpoint/2010/main" val="40888188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26</a:t>
            </a:fld>
            <a:endParaRPr lang="en-US"/>
          </a:p>
        </p:txBody>
      </p:sp>
    </p:spTree>
    <p:extLst>
      <p:ext uri="{BB962C8B-B14F-4D97-AF65-F5344CB8AC3E}">
        <p14:creationId xmlns:p14="http://schemas.microsoft.com/office/powerpoint/2010/main" val="6841723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An ADC converts a continuous-time and continuous-amplitude analog signal, such as a sensor output,  to a discrete-time and discrete-amplitude digital signal. The performance of an ADC is primarily characterized by its resolution, sampling rate, and power dissipation.</a:t>
            </a:r>
          </a:p>
          <a:p>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2</a:t>
            </a:fld>
            <a:endParaRPr lang="en-US"/>
          </a:p>
        </p:txBody>
      </p:sp>
    </p:spTree>
    <p:extLst>
      <p:ext uri="{BB962C8B-B14F-4D97-AF65-F5344CB8AC3E}">
        <p14:creationId xmlns:p14="http://schemas.microsoft.com/office/powerpoint/2010/main" val="626181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3</a:t>
            </a:fld>
            <a:endParaRPr lang="en-US"/>
          </a:p>
        </p:txBody>
      </p:sp>
    </p:spTree>
    <p:extLst>
      <p:ext uri="{BB962C8B-B14F-4D97-AF65-F5344CB8AC3E}">
        <p14:creationId xmlns:p14="http://schemas.microsoft.com/office/powerpoint/2010/main" val="3971032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4</a:t>
            </a:fld>
            <a:endParaRPr lang="en-US"/>
          </a:p>
        </p:txBody>
      </p:sp>
    </p:spTree>
    <p:extLst>
      <p:ext uri="{BB962C8B-B14F-4D97-AF65-F5344CB8AC3E}">
        <p14:creationId xmlns:p14="http://schemas.microsoft.com/office/powerpoint/2010/main" val="6956893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55600" lvl="0" indent="0">
              <a:spcBef>
                <a:spcPts val="300"/>
              </a:spcBef>
              <a:buFont typeface="Wingdings" panose="05000000000000000000" pitchFamily="2" charset="2"/>
              <a:buNone/>
            </a:pPr>
            <a:r>
              <a:rPr lang="en-GB" sz="1800" i="1" dirty="0"/>
              <a:t>A</a:t>
            </a:r>
            <a:r>
              <a:rPr lang="en-GB" sz="1800" dirty="0"/>
              <a:t> – input signal amplitude</a:t>
            </a:r>
          </a:p>
          <a:p>
            <a:pPr marL="355600" lvl="0" indent="0">
              <a:spcBef>
                <a:spcPts val="300"/>
              </a:spcBef>
              <a:buFont typeface="Wingdings" panose="05000000000000000000" pitchFamily="2" charset="2"/>
              <a:buNone/>
            </a:pPr>
            <a:r>
              <a:rPr lang="en-GB" sz="1800" i="1" dirty="0"/>
              <a:t>n</a:t>
            </a:r>
            <a:r>
              <a:rPr lang="en-GB" sz="1800" dirty="0"/>
              <a:t> – number of bits</a:t>
            </a:r>
          </a:p>
          <a:p>
            <a:pPr marL="355600" lvl="0" indent="0">
              <a:spcBef>
                <a:spcPts val="300"/>
              </a:spcBef>
              <a:buFont typeface="Wingdings" panose="05000000000000000000" pitchFamily="2" charset="2"/>
              <a:buNone/>
            </a:pPr>
            <a:r>
              <a:rPr lang="en-GB" sz="1800" i="1" dirty="0"/>
              <a:t>q</a:t>
            </a:r>
            <a:r>
              <a:rPr lang="en-GB" sz="1800" dirty="0"/>
              <a:t> – one bit amplitude: </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5</a:t>
            </a:fld>
            <a:endParaRPr lang="en-US"/>
          </a:p>
        </p:txBody>
      </p:sp>
    </p:spTree>
    <p:extLst>
      <p:ext uri="{BB962C8B-B14F-4D97-AF65-F5344CB8AC3E}">
        <p14:creationId xmlns:p14="http://schemas.microsoft.com/office/powerpoint/2010/main" val="235109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7</a:t>
            </a:fld>
            <a:endParaRPr lang="en-US"/>
          </a:p>
        </p:txBody>
      </p:sp>
    </p:spTree>
    <p:extLst>
      <p:ext uri="{BB962C8B-B14F-4D97-AF65-F5344CB8AC3E}">
        <p14:creationId xmlns:p14="http://schemas.microsoft.com/office/powerpoint/2010/main" val="20918165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624DF53-3DD3-9F45-9E7E-472B96F1AB81}" type="slidenum">
              <a:rPr lang="en-US" smtClean="0"/>
              <a:pPr/>
              <a:t>8</a:t>
            </a:fld>
            <a:endParaRPr lang="en-US"/>
          </a:p>
        </p:txBody>
      </p:sp>
    </p:spTree>
    <p:extLst>
      <p:ext uri="{BB962C8B-B14F-4D97-AF65-F5344CB8AC3E}">
        <p14:creationId xmlns:p14="http://schemas.microsoft.com/office/powerpoint/2010/main" val="36778664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624DF53-3DD3-9F45-9E7E-472B96F1AB81}" type="slidenum">
              <a:rPr lang="en-US" smtClean="0"/>
              <a:pPr/>
              <a:t>9</a:t>
            </a:fld>
            <a:endParaRPr lang="en-US"/>
          </a:p>
        </p:txBody>
      </p:sp>
    </p:spTree>
    <p:extLst>
      <p:ext uri="{BB962C8B-B14F-4D97-AF65-F5344CB8AC3E}">
        <p14:creationId xmlns:p14="http://schemas.microsoft.com/office/powerpoint/2010/main" val="3220837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D624DF53-3DD3-9F45-9E7E-472B96F1AB81}" type="slidenum">
              <a:rPr lang="en-US" smtClean="0"/>
              <a:pPr/>
              <a:t>10</a:t>
            </a:fld>
            <a:endParaRPr lang="en-US"/>
          </a:p>
        </p:txBody>
      </p:sp>
    </p:spTree>
    <p:extLst>
      <p:ext uri="{BB962C8B-B14F-4D97-AF65-F5344CB8AC3E}">
        <p14:creationId xmlns:p14="http://schemas.microsoft.com/office/powerpoint/2010/main" val="26219245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a:t>Click to edit Master title style</a:t>
            </a:r>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400800" y="6355080"/>
            <a:ext cx="2286000" cy="365760"/>
          </a:xfrm>
        </p:spPr>
        <p:txBody>
          <a:bodyPr/>
          <a:lstStyle>
            <a:lvl1pPr>
              <a:defRPr sz="1400"/>
            </a:lvl1pPr>
          </a:lstStyle>
          <a:p>
            <a:pPr eaLnBrk="1" latinLnBrk="0" hangingPunct="1"/>
            <a:fld id="{88FE6852-7C67-4752-A39B-5B44DF14E3E3}" type="datetime1">
              <a:rPr lang="en-US" smtClean="0"/>
              <a:t>4/2/20</a:t>
            </a:fld>
            <a:endParaRPr lang="en-US" sz="1600" dirty="0"/>
          </a:p>
        </p:txBody>
      </p:sp>
      <p:sp>
        <p:nvSpPr>
          <p:cNvPr id="17" name="Footer Placeholder 16"/>
          <p:cNvSpPr>
            <a:spLocks noGrp="1"/>
          </p:cNvSpPr>
          <p:nvPr>
            <p:ph type="ftr" sz="quarter" idx="11"/>
          </p:nvPr>
        </p:nvSpPr>
        <p:spPr>
          <a:xfrm>
            <a:off x="2898648" y="6355080"/>
            <a:ext cx="3474720" cy="365760"/>
          </a:xfrm>
        </p:spPr>
        <p:txBody>
          <a:bodyPr/>
          <a:lstStyle/>
          <a:p>
            <a:endParaRPr kumimoji="0" lang="en-US" dirty="0"/>
          </a:p>
        </p:txBody>
      </p:sp>
      <p:sp>
        <p:nvSpPr>
          <p:cNvPr id="29" name="Slide Number Placeholder 28"/>
          <p:cNvSpPr>
            <a:spLocks noGrp="1"/>
          </p:cNvSpPr>
          <p:nvPr>
            <p:ph type="sldNum" sz="quarter" idx="12"/>
          </p:nvPr>
        </p:nvSpPr>
        <p:spPr>
          <a:xfrm>
            <a:off x="1216152" y="6355080"/>
            <a:ext cx="1219200" cy="365760"/>
          </a:xfrm>
        </p:spPr>
        <p:txBody>
          <a:bodyPr/>
          <a:lstStyle/>
          <a:p>
            <a:fld id="{EA7C8D44-3667-46F6-9772-CC52308E2A7F}" type="slidenum">
              <a:rPr kumimoji="0" lang="en-US" smtClean="0"/>
              <a:pPr/>
              <a:t>‹#›</a:t>
            </a:fld>
            <a:endParaRPr kumimoji="0" lang="en-US" dirty="0"/>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eaLnBrk="1" latinLnBrk="0" hangingPunct="1"/>
            <a:fld id="{DE667747-BE6F-4FBA-9274-517C1ED42160}" type="datetime1">
              <a:rPr lang="en-US" smtClean="0"/>
              <a:t>4/2/20</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EA7C8D44-3667-46F6-9772-CC52308E2A7F}" type="slidenum">
              <a:rPr kumimoji="0" lang="en-US" smtClean="0"/>
              <a:pPr/>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eaLnBrk="1" latinLnBrk="0" hangingPunct="1"/>
            <a:fld id="{C33643C4-EF6D-4F33-B388-7C50227CB506}" type="datetime1">
              <a:rPr lang="en-US" smtClean="0"/>
              <a:t>4/2/20</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EA7C8D44-3667-46F6-9772-CC52308E2A7F}" type="slidenum">
              <a:rPr kumimoji="0" lang="en-US" smtClean="0"/>
              <a:pPr/>
              <a:t>‹#›</a:t>
            </a:fld>
            <a:endParaRPr kumimoji="0" lang="en-US"/>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pPr eaLnBrk="1" latinLnBrk="0" hangingPunct="1"/>
            <a:fld id="{4E923DFB-567E-4060-BCAD-50E249EFA8B7}" type="datetime1">
              <a:rPr lang="en-US" smtClean="0"/>
              <a:t>4/2/20</a:t>
            </a:fld>
            <a:endParaRPr lang="en-US" dirty="0"/>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EA7C8D44-3667-46F6-9772-CC52308E2A7F}" type="slidenum">
              <a:rPr kumimoji="0" lang="en-US" smtClean="0"/>
              <a:pPr/>
              <a:t>‹#›</a:t>
            </a:fld>
            <a:endParaRPr kumimoji="0" lang="en-US" dirty="0"/>
          </a:p>
        </p:txBody>
      </p:sp>
      <p:sp>
        <p:nvSpPr>
          <p:cNvPr id="8" name="Content Placeholder 7"/>
          <p:cNvSpPr>
            <a:spLocks noGrp="1"/>
          </p:cNvSpPr>
          <p:nvPr>
            <p:ph sz="quarter" idx="1"/>
          </p:nvPr>
        </p:nvSpPr>
        <p:spPr>
          <a:xfrm>
            <a:off x="457200" y="1219200"/>
            <a:ext cx="8229600"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2971800"/>
            <a:ext cx="6858000" cy="1066800"/>
          </a:xfrm>
        </p:spPr>
        <p:txBody>
          <a:bodyPr anchor="t" anchorCtr="0"/>
          <a:lstStyle>
            <a:lvl1pPr algn="r">
              <a:buNone/>
              <a:defRPr sz="3200" b="0" cap="none" baseline="0"/>
            </a:lvl1pPr>
          </a:lstStyle>
          <a:p>
            <a:r>
              <a:rPr kumimoji="0" lang="en-US"/>
              <a:t>Click to edit Master title style</a:t>
            </a:r>
          </a:p>
        </p:txBody>
      </p:sp>
      <p:sp>
        <p:nvSpPr>
          <p:cNvPr id="3" name="Text Placeholder 2"/>
          <p:cNvSpPr>
            <a:spLocks noGrp="1"/>
          </p:cNvSpPr>
          <p:nvPr>
            <p:ph type="body" idx="1"/>
          </p:nvPr>
        </p:nvSpPr>
        <p:spPr>
          <a:xfrm>
            <a:off x="1295400" y="4267200"/>
            <a:ext cx="6781800" cy="1143000"/>
          </a:xfrm>
        </p:spPr>
        <p:txBody>
          <a:bodyPr anchor="t" anchorCtr="0"/>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a:xfrm>
            <a:off x="6400800" y="6355080"/>
            <a:ext cx="2286000" cy="365760"/>
          </a:xfrm>
        </p:spPr>
        <p:txBody>
          <a:bodyPr/>
          <a:lstStyle/>
          <a:p>
            <a:pPr eaLnBrk="1" latinLnBrk="0" hangingPunct="1"/>
            <a:fld id="{1A528E28-4753-498A-A3F0-D9018024B95E}" type="datetime1">
              <a:rPr lang="en-US" smtClean="0"/>
              <a:t>4/2/20</a:t>
            </a:fld>
            <a:endParaRPr lang="en-US" dirty="0"/>
          </a:p>
        </p:txBody>
      </p:sp>
      <p:sp>
        <p:nvSpPr>
          <p:cNvPr id="5" name="Footer Placeholder 4"/>
          <p:cNvSpPr>
            <a:spLocks noGrp="1"/>
          </p:cNvSpPr>
          <p:nvPr>
            <p:ph type="ftr" sz="quarter" idx="11"/>
          </p:nvPr>
        </p:nvSpPr>
        <p:spPr>
          <a:xfrm>
            <a:off x="2898648" y="6355080"/>
            <a:ext cx="3474720" cy="365760"/>
          </a:xfrm>
        </p:spPr>
        <p:txBody>
          <a:bodyPr/>
          <a:lstStyle/>
          <a:p>
            <a:endParaRPr kumimoji="0" lang="en-US" dirty="0"/>
          </a:p>
        </p:txBody>
      </p:sp>
      <p:sp>
        <p:nvSpPr>
          <p:cNvPr id="6" name="Slide Number Placeholder 5"/>
          <p:cNvSpPr>
            <a:spLocks noGrp="1"/>
          </p:cNvSpPr>
          <p:nvPr>
            <p:ph type="sldNum" sz="quarter" idx="12"/>
          </p:nvPr>
        </p:nvSpPr>
        <p:spPr>
          <a:xfrm>
            <a:off x="1069848" y="6355080"/>
            <a:ext cx="1520952" cy="365760"/>
          </a:xfrm>
        </p:spPr>
        <p:txBody>
          <a:bodyPr/>
          <a:lstStyle/>
          <a:p>
            <a:fld id="{EA7C8D44-3667-46F6-9772-CC52308E2A7F}" type="slidenum">
              <a:rPr kumimoji="0" lang="en-US" smtClean="0"/>
              <a:pPr/>
              <a:t>‹#›</a:t>
            </a:fld>
            <a:endParaRPr kumimoji="0" lang="en-US" dirty="0"/>
          </a:p>
        </p:txBody>
      </p:sp>
      <p:sp>
        <p:nvSpPr>
          <p:cNvPr id="7" name="Rectangle 6"/>
          <p:cNvSpPr/>
          <p:nvPr/>
        </p:nvSpPr>
        <p:spPr>
          <a:xfrm>
            <a:off x="914400" y="2819400"/>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914400" y="2819400"/>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a:t>Click to edit Master title style</a:t>
            </a:r>
          </a:p>
        </p:txBody>
      </p:sp>
      <p:sp>
        <p:nvSpPr>
          <p:cNvPr id="5" name="Date Placeholder 4"/>
          <p:cNvSpPr>
            <a:spLocks noGrp="1"/>
          </p:cNvSpPr>
          <p:nvPr>
            <p:ph type="dt" sz="half" idx="10"/>
          </p:nvPr>
        </p:nvSpPr>
        <p:spPr/>
        <p:txBody>
          <a:bodyPr/>
          <a:lstStyle/>
          <a:p>
            <a:pPr eaLnBrk="1" latinLnBrk="0" hangingPunct="1"/>
            <a:fld id="{C8C043EA-394E-4A07-B27A-9E16745940BD}" type="datetime1">
              <a:rPr lang="en-US" smtClean="0"/>
              <a:t>4/2/20</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EA7C8D44-3667-46F6-9772-CC52308E2A7F}" type="slidenum">
              <a:rPr kumimoji="0" lang="en-US" smtClean="0"/>
              <a:pPr/>
              <a:t>‹#›</a:t>
            </a:fld>
            <a:endParaRPr kumimoji="0" lang="en-US"/>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632198" y="1216152"/>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0"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8200"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pPr eaLnBrk="1" latinLnBrk="0" hangingPunct="1"/>
            <a:fld id="{D7CDE0C7-26DA-4E8E-9E29-8FBEE71E3B4C}" type="datetime1">
              <a:rPr lang="en-US" smtClean="0"/>
              <a:t>4/2/20</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EA7C8D44-3667-46F6-9772-CC52308E2A7F}" type="slidenum">
              <a:rPr kumimoji="0" lang="en-US" smtClean="0"/>
              <a:pPr/>
              <a:t>‹#›</a:t>
            </a:fld>
            <a:endParaRPr kumimoji="0" lang="en-US"/>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a:t>Click to edit Master title style</a:t>
            </a:r>
          </a:p>
        </p:txBody>
      </p:sp>
      <p:sp>
        <p:nvSpPr>
          <p:cNvPr id="3" name="Date Placeholder 2"/>
          <p:cNvSpPr>
            <a:spLocks noGrp="1"/>
          </p:cNvSpPr>
          <p:nvPr>
            <p:ph type="dt" sz="half" idx="10"/>
          </p:nvPr>
        </p:nvSpPr>
        <p:spPr/>
        <p:txBody>
          <a:bodyPr/>
          <a:lstStyle/>
          <a:p>
            <a:pPr eaLnBrk="1" latinLnBrk="0" hangingPunct="1"/>
            <a:fld id="{8242101A-1AFE-4B18-916B-28396AF5AE97}" type="datetime1">
              <a:rPr lang="en-US" smtClean="0"/>
              <a:t>4/2/20</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EA7C8D44-3667-46F6-9772-CC52308E2A7F}" type="slidenum">
              <a:rPr kumimoji="0" lang="en-US" smtClean="0"/>
              <a:pPr/>
              <a:t>‹#›</a:t>
            </a:fld>
            <a:endParaRPr kumimoji="0" lang="en-US"/>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eaLnBrk="1" latinLnBrk="0" hangingPunct="1"/>
            <a:fld id="{C3D10DC9-E4D3-4836-A058-D74C00DCB5B2}" type="datetime1">
              <a:rPr lang="en-US" smtClean="0"/>
              <a:t>4/2/20</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EA7C8D44-3667-46F6-9772-CC52308E2A7F}" type="slidenum">
              <a:rPr kumimoji="0" lang="en-US" smtClean="0"/>
              <a:pPr/>
              <a:t>‹#›</a:t>
            </a:fld>
            <a:endParaRPr kumimoji="0" lang="en-US"/>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6324600" y="1219200"/>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pPr eaLnBrk="1" latinLnBrk="0" hangingPunct="1"/>
            <a:fld id="{BEB0406D-9E27-436F-B281-DD64A4160206}" type="datetime1">
              <a:rPr lang="en-US" smtClean="0"/>
              <a:t>4/2/20</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EA7C8D44-3667-46F6-9772-CC52308E2A7F}" type="slidenum">
              <a:rPr kumimoji="0" lang="en-US" smtClean="0"/>
              <a:pPr/>
              <a:t>‹#›</a:t>
            </a:fld>
            <a:endParaRPr kumimoji="0"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pPr eaLnBrk="1" latinLnBrk="0" hangingPunct="1"/>
            <a:fld id="{F3FEE8F7-2E9F-43F0-8C11-7A4BC2186319}" type="datetime1">
              <a:rPr lang="en-US" smtClean="0"/>
              <a:t>4/2/20</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EA7C8D44-3667-46F6-9772-CC52308E2A7F}" type="slidenum">
              <a:rPr kumimoji="0" lang="en-US" smtClean="0"/>
              <a:pPr/>
              <a:t>‹#›</a:t>
            </a:fld>
            <a:endParaRPr kumimoji="0"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a:t>Click to edit Master title style</a:t>
            </a:r>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pPr eaLnBrk="1" latinLnBrk="0" hangingPunct="1"/>
            <a:fld id="{EDD40058-B873-49CB-9A8A-2D831C53B23F}" type="datetime1">
              <a:rPr lang="en-US" smtClean="0"/>
              <a:t>4/2/20</a:t>
            </a:fld>
            <a:endParaRPr lang="en-US" sz="1400" dirty="0">
              <a:solidFill>
                <a:schemeClr val="tx2"/>
              </a:solidFill>
            </a:endParaRPr>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r" eaLnBrk="1" latinLnBrk="0" hangingPunct="1">
              <a:defRPr kumimoji="0" sz="1400">
                <a:solidFill>
                  <a:schemeClr val="tx2"/>
                </a:solidFill>
              </a:defRPr>
            </a:lvl1pPr>
          </a:lstStyle>
          <a:p>
            <a:pPr algn="r" eaLnBrk="1" latinLnBrk="0" hangingPunct="1"/>
            <a:endParaRPr kumimoji="0" lang="en-US" sz="1400" dirty="0">
              <a:solidFill>
                <a:schemeClr val="tx2"/>
              </a:solidFill>
            </a:endParaRPr>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pPr algn="l" eaLnBrk="1" latinLnBrk="0" hangingPunct="1"/>
            <a:fld id="{EA7C8D44-3667-46F6-9772-CC52308E2A7F}" type="slidenum">
              <a:rPr kumimoji="0" lang="en-US" smtClean="0"/>
              <a:pPr algn="l" eaLnBrk="1" latinLnBrk="0" hangingPunct="1"/>
              <a:t>‹#›</a:t>
            </a:fld>
            <a:endParaRPr kumimoji="0" lang="en-US" sz="1600" dirty="0">
              <a:solidFill>
                <a:schemeClr val="tx2"/>
              </a:solidFill>
            </a:endParaRPr>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rtl="0" eaLnBrk="1" latinLnBrk="0" hangingPunct="1">
        <a:spcBef>
          <a:spcPct val="0"/>
        </a:spcBef>
        <a:buNone/>
        <a:defRPr kumimoji="0" sz="320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t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0.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2000" dirty="0"/>
              <a:t>Dr. Yifeng Zhu</a:t>
            </a:r>
            <a:br>
              <a:rPr lang="en-US" sz="2000" dirty="0"/>
            </a:br>
            <a:r>
              <a:rPr lang="en-US" sz="2000" dirty="0"/>
              <a:t>Electrical and Computer Engineering</a:t>
            </a:r>
            <a:br>
              <a:rPr lang="en-US" sz="2000" dirty="0"/>
            </a:br>
            <a:r>
              <a:rPr lang="en-US" sz="2000" dirty="0"/>
              <a:t>University of Maine</a:t>
            </a:r>
          </a:p>
        </p:txBody>
      </p:sp>
      <p:sp>
        <p:nvSpPr>
          <p:cNvPr id="3" name="Subtitle 2"/>
          <p:cNvSpPr>
            <a:spLocks noGrp="1"/>
          </p:cNvSpPr>
          <p:nvPr>
            <p:ph type="subTitle" idx="1"/>
          </p:nvPr>
        </p:nvSpPr>
        <p:spPr/>
        <p:txBody>
          <a:bodyPr/>
          <a:lstStyle/>
          <a:p>
            <a:r>
              <a:rPr lang="en-US" dirty="0"/>
              <a:t>Spring 2020</a:t>
            </a:r>
          </a:p>
        </p:txBody>
      </p:sp>
      <p:sp>
        <p:nvSpPr>
          <p:cNvPr id="5" name="TextBox 4"/>
          <p:cNvSpPr txBox="1"/>
          <p:nvPr/>
        </p:nvSpPr>
        <p:spPr>
          <a:xfrm>
            <a:off x="1828800" y="337547"/>
            <a:ext cx="6477000" cy="646331"/>
          </a:xfrm>
          <a:prstGeom prst="rect">
            <a:avLst/>
          </a:prstGeom>
          <a:noFill/>
        </p:spPr>
        <p:txBody>
          <a:bodyPr wrap="square" rtlCol="0">
            <a:spAutoFit/>
          </a:bodyPr>
          <a:lstStyle/>
          <a:p>
            <a:pPr algn="r"/>
            <a:r>
              <a:rPr lang="en-US" b="1" dirty="0">
                <a:latin typeface="Bookman Old Style (Headings)"/>
              </a:rPr>
              <a:t>Embedded Systems with ARM Cortex-M Microcontrollers in Assembly Language and C</a:t>
            </a:r>
          </a:p>
        </p:txBody>
      </p:sp>
      <p:sp>
        <p:nvSpPr>
          <p:cNvPr id="6" name="TextBox 5"/>
          <p:cNvSpPr txBox="1"/>
          <p:nvPr/>
        </p:nvSpPr>
        <p:spPr>
          <a:xfrm>
            <a:off x="2988206" y="1828800"/>
            <a:ext cx="5281189" cy="830997"/>
          </a:xfrm>
          <a:prstGeom prst="rect">
            <a:avLst/>
          </a:prstGeom>
          <a:noFill/>
        </p:spPr>
        <p:txBody>
          <a:bodyPr wrap="none" rtlCol="0">
            <a:spAutoFit/>
          </a:bodyPr>
          <a:lstStyle/>
          <a:p>
            <a:pPr algn="r"/>
            <a:r>
              <a:rPr lang="en-US" sz="2400" b="1" dirty="0">
                <a:solidFill>
                  <a:srgbClr val="C00000"/>
                </a:solidFill>
              </a:rPr>
              <a:t>Chapter 20</a:t>
            </a:r>
          </a:p>
          <a:p>
            <a:pPr algn="r"/>
            <a:r>
              <a:rPr lang="en-US" sz="2400" b="1" dirty="0">
                <a:solidFill>
                  <a:srgbClr val="C00000"/>
                </a:solidFill>
              </a:rPr>
              <a:t>Analog-to-Digital Converter (ADC)</a:t>
            </a:r>
          </a:p>
        </p:txBody>
      </p:sp>
      <p:sp>
        <p:nvSpPr>
          <p:cNvPr id="7" name="Slide Number Placeholder 6"/>
          <p:cNvSpPr>
            <a:spLocks noGrp="1"/>
          </p:cNvSpPr>
          <p:nvPr>
            <p:ph type="sldNum" sz="quarter" idx="12"/>
          </p:nvPr>
        </p:nvSpPr>
        <p:spPr/>
        <p:txBody>
          <a:bodyPr/>
          <a:lstStyle/>
          <a:p>
            <a:fld id="{EA7C8D44-3667-46F6-9772-CC52308E2A7F}" type="slidenum">
              <a:rPr kumimoji="0" lang="en-US" smtClean="0"/>
              <a:pPr/>
              <a:t>1</a:t>
            </a:fld>
            <a:endParaRPr kumimoji="0" lang="en-US" dirty="0"/>
          </a:p>
        </p:txBody>
      </p:sp>
    </p:spTree>
    <p:extLst>
      <p:ext uri="{BB962C8B-B14F-4D97-AF65-F5344CB8AC3E}">
        <p14:creationId xmlns:p14="http://schemas.microsoft.com/office/powerpoint/2010/main" val="16832813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EA7C8D44-3667-46F6-9772-CC52308E2A7F}" type="slidenum">
              <a:rPr kumimoji="0" lang="en-US" smtClean="0"/>
              <a:pPr/>
              <a:t>10</a:t>
            </a:fld>
            <a:endParaRPr kumimoji="0" lang="en-US" dirty="0"/>
          </a:p>
        </p:txBody>
      </p:sp>
      <p:sp>
        <p:nvSpPr>
          <p:cNvPr id="2" name="Title 1"/>
          <p:cNvSpPr>
            <a:spLocks noGrp="1"/>
          </p:cNvSpPr>
          <p:nvPr>
            <p:ph type="title" idx="4294967295"/>
          </p:nvPr>
        </p:nvSpPr>
        <p:spPr>
          <a:xfrm>
            <a:off x="260875" y="183308"/>
            <a:ext cx="7864651" cy="642938"/>
          </a:xfrm>
        </p:spPr>
        <p:txBody>
          <a:bodyPr/>
          <a:lstStyle/>
          <a:p>
            <a:r>
              <a:rPr lang="en-US" dirty="0"/>
              <a:t>Determining Minimum Sampling Time</a:t>
            </a:r>
          </a:p>
        </p:txBody>
      </p:sp>
      <p:sp>
        <p:nvSpPr>
          <p:cNvPr id="52" name="Content Placeholder 51">
            <a:extLst>
              <a:ext uri="{FF2B5EF4-FFF2-40B4-BE49-F238E27FC236}">
                <a16:creationId xmlns:a16="http://schemas.microsoft.com/office/drawing/2014/main" id="{69726653-BBA5-D04B-9690-0213B4E05C4C}"/>
              </a:ext>
            </a:extLst>
          </p:cNvPr>
          <p:cNvSpPr>
            <a:spLocks noGrp="1"/>
          </p:cNvSpPr>
          <p:nvPr>
            <p:ph sz="quarter" idx="4294967295"/>
          </p:nvPr>
        </p:nvSpPr>
        <p:spPr>
          <a:xfrm>
            <a:off x="601358" y="5516607"/>
            <a:ext cx="8229600" cy="712788"/>
          </a:xfrm>
        </p:spPr>
        <p:txBody>
          <a:bodyPr>
            <a:normAutofit lnSpcReduction="10000"/>
          </a:bodyPr>
          <a:lstStyle/>
          <a:p>
            <a:r>
              <a:rPr lang="en-US" sz="1800" dirty="0"/>
              <a:t>Sampling time is software programmable</a:t>
            </a:r>
          </a:p>
          <a:p>
            <a:r>
              <a:rPr lang="en-US" sz="1800" dirty="0"/>
              <a:t>Sampling time must large enough to settle within ½ LSB</a:t>
            </a:r>
          </a:p>
        </p:txBody>
      </p:sp>
      <p:pic>
        <p:nvPicPr>
          <p:cNvPr id="5" name="Picture 4"/>
          <p:cNvPicPr/>
          <p:nvPr/>
        </p:nvPicPr>
        <p:blipFill>
          <a:blip r:embed="rId3" cstate="print">
            <a:extLst>
              <a:ext uri="{28A0092B-C50C-407E-A947-70E740481C1C}">
                <a14:useLocalDpi xmlns:a14="http://schemas.microsoft.com/office/drawing/2010/main" val="0"/>
              </a:ext>
            </a:extLst>
          </a:blip>
          <a:stretch>
            <a:fillRect/>
          </a:stretch>
        </p:blipFill>
        <p:spPr>
          <a:xfrm>
            <a:off x="364949" y="1083186"/>
            <a:ext cx="5943600" cy="4038600"/>
          </a:xfrm>
          <a:prstGeom prst="rect">
            <a:avLst/>
          </a:prstGeom>
        </p:spPr>
      </p:pic>
      <mc:AlternateContent xmlns:mc="http://schemas.openxmlformats.org/markup-compatibility/2006" xmlns:a14="http://schemas.microsoft.com/office/drawing/2010/main">
        <mc:Choice Requires="a14">
          <p:sp>
            <p:nvSpPr>
              <p:cNvPr id="4" name="Rectangle 3"/>
              <p:cNvSpPr/>
              <p:nvPr/>
            </p:nvSpPr>
            <p:spPr>
              <a:xfrm>
                <a:off x="6093608" y="3535908"/>
                <a:ext cx="2999732" cy="1093826"/>
              </a:xfrm>
              <a:prstGeom prst="rect">
                <a:avLst/>
              </a:prstGeom>
            </p:spPr>
            <p:txBody>
              <a:bodyPr wrap="none">
                <a:spAutoFit/>
              </a:bodyPr>
              <a:lstStyle/>
              <a:p>
                <a:pPr/>
                <a14:m>
                  <m:oMathPara xmlns:m="http://schemas.openxmlformats.org/officeDocument/2006/math">
                    <m:oMathParaPr>
                      <m:jc m:val="left"/>
                    </m:oMathParaPr>
                    <m:oMath xmlns:m="http://schemas.openxmlformats.org/officeDocument/2006/math">
                      <m:sSub>
                        <m:sSubPr>
                          <m:ctrlPr>
                            <a:rPr lang="en-US" sz="2000" b="1" i="1" smtClean="0">
                              <a:latin typeface="Cambria Math" panose="02040503050406030204" pitchFamily="18" charset="0"/>
                            </a:rPr>
                          </m:ctrlPr>
                        </m:sSubPr>
                        <m:e>
                          <m:r>
                            <a:rPr lang="en-US" sz="2000" b="1" i="1">
                              <a:latin typeface="Cambria Math"/>
                            </a:rPr>
                            <m:t>𝑽</m:t>
                          </m:r>
                        </m:e>
                        <m:sub>
                          <m:r>
                            <a:rPr lang="en-US" sz="2000" b="1" i="1">
                              <a:latin typeface="Cambria Math"/>
                            </a:rPr>
                            <m:t>𝑪</m:t>
                          </m:r>
                        </m:sub>
                      </m:sSub>
                      <m:d>
                        <m:dPr>
                          <m:ctrlPr>
                            <a:rPr lang="en-US" sz="2000" b="1" i="1">
                              <a:latin typeface="Cambria Math" panose="02040503050406030204" pitchFamily="18" charset="0"/>
                            </a:rPr>
                          </m:ctrlPr>
                        </m:dPr>
                        <m:e>
                          <m:r>
                            <a:rPr lang="en-US" sz="2000" b="1" i="1">
                              <a:latin typeface="Cambria Math"/>
                            </a:rPr>
                            <m:t>𝒕</m:t>
                          </m:r>
                        </m:e>
                      </m:d>
                      <m:r>
                        <a:rPr lang="en-US" sz="2000" b="1" i="1">
                          <a:latin typeface="Cambria Math"/>
                        </a:rPr>
                        <m:t>=</m:t>
                      </m:r>
                      <m:sSub>
                        <m:sSubPr>
                          <m:ctrlPr>
                            <a:rPr lang="en-US" sz="2000" b="1" i="1">
                              <a:latin typeface="Cambria Math" panose="02040503050406030204" pitchFamily="18" charset="0"/>
                            </a:rPr>
                          </m:ctrlPr>
                        </m:sSubPr>
                        <m:e>
                          <m:r>
                            <a:rPr lang="en-US" sz="2000" b="1" i="1">
                              <a:latin typeface="Cambria Math"/>
                            </a:rPr>
                            <m:t>𝑽</m:t>
                          </m:r>
                        </m:e>
                        <m:sub>
                          <m:r>
                            <a:rPr lang="en-US" sz="2000" b="1" i="1">
                              <a:latin typeface="Cambria Math"/>
                            </a:rPr>
                            <m:t>𝒊𝒏</m:t>
                          </m:r>
                        </m:sub>
                      </m:sSub>
                      <m:r>
                        <a:rPr lang="en-US" sz="2000" b="1" i="1" smtClean="0">
                          <a:latin typeface="Cambria Math" panose="02040503050406030204" pitchFamily="18" charset="0"/>
                          <a:ea typeface="Cambria Math" panose="02040503050406030204" pitchFamily="18" charset="0"/>
                        </a:rPr>
                        <m:t>×</m:t>
                      </m:r>
                      <m:d>
                        <m:dPr>
                          <m:ctrlPr>
                            <a:rPr lang="en-US" sz="2000" b="1" i="1" smtClean="0">
                              <a:latin typeface="Cambria Math" panose="02040503050406030204" pitchFamily="18" charset="0"/>
                            </a:rPr>
                          </m:ctrlPr>
                        </m:dPr>
                        <m:e>
                          <m:r>
                            <a:rPr lang="en-US" sz="2000" b="1" i="1" smtClean="0">
                              <a:latin typeface="Cambria Math" panose="02040503050406030204" pitchFamily="18" charset="0"/>
                            </a:rPr>
                            <m:t>𝟏</m:t>
                          </m:r>
                          <m:r>
                            <a:rPr lang="en-US" sz="2000" b="1" i="1">
                              <a:latin typeface="Cambria Math"/>
                            </a:rPr>
                            <m:t>−</m:t>
                          </m:r>
                          <m:sSup>
                            <m:sSupPr>
                              <m:ctrlPr>
                                <a:rPr lang="en-US" sz="2000" b="1" i="1">
                                  <a:latin typeface="Cambria Math" panose="02040503050406030204" pitchFamily="18" charset="0"/>
                                </a:rPr>
                              </m:ctrlPr>
                            </m:sSupPr>
                            <m:e>
                              <m:r>
                                <a:rPr lang="en-US" sz="2000" b="1" i="1">
                                  <a:latin typeface="Cambria Math"/>
                                </a:rPr>
                                <m:t>𝒆</m:t>
                              </m:r>
                            </m:e>
                            <m:sup>
                              <m:r>
                                <a:rPr lang="en-US" sz="2000" b="1" i="1">
                                  <a:latin typeface="Cambria Math"/>
                                </a:rPr>
                                <m:t>−</m:t>
                              </m:r>
                              <m:f>
                                <m:fPr>
                                  <m:ctrlPr>
                                    <a:rPr lang="en-US" sz="2000" b="1" i="1">
                                      <a:latin typeface="Cambria Math" panose="02040503050406030204" pitchFamily="18" charset="0"/>
                                    </a:rPr>
                                  </m:ctrlPr>
                                </m:fPr>
                                <m:num>
                                  <m:r>
                                    <a:rPr lang="en-US" sz="2000" b="1" i="1">
                                      <a:latin typeface="Cambria Math"/>
                                    </a:rPr>
                                    <m:t>𝒕</m:t>
                                  </m:r>
                                </m:num>
                                <m:den>
                                  <m:sSub>
                                    <m:sSubPr>
                                      <m:ctrlPr>
                                        <a:rPr lang="en-US" sz="2000" b="1" i="1">
                                          <a:latin typeface="Cambria Math" panose="02040503050406030204" pitchFamily="18" charset="0"/>
                                        </a:rPr>
                                      </m:ctrlPr>
                                    </m:sSubPr>
                                    <m:e>
                                      <m:r>
                                        <a:rPr lang="en-US" sz="2000" b="1" i="1">
                                          <a:latin typeface="Cambria Math"/>
                                        </a:rPr>
                                        <m:t>𝑻</m:t>
                                      </m:r>
                                    </m:e>
                                    <m:sub>
                                      <m:r>
                                        <a:rPr lang="en-US" sz="2000" b="1" i="1">
                                          <a:latin typeface="Cambria Math"/>
                                        </a:rPr>
                                        <m:t>𝒄</m:t>
                                      </m:r>
                                    </m:sub>
                                  </m:sSub>
                                </m:den>
                              </m:f>
                            </m:sup>
                          </m:sSup>
                        </m:e>
                      </m:d>
                    </m:oMath>
                  </m:oMathPara>
                </a14:m>
                <a:endParaRPr lang="en-US" sz="2000" b="1" dirty="0"/>
              </a:p>
              <a:p>
                <a:endParaRPr lang="en-US" sz="1100" b="1" dirty="0"/>
              </a:p>
              <a:p>
                <a:pPr/>
                <a14:m>
                  <m:oMathPara xmlns:m="http://schemas.openxmlformats.org/officeDocument/2006/math">
                    <m:oMathParaPr>
                      <m:jc m:val="left"/>
                    </m:oMathParaPr>
                    <m:oMath xmlns:m="http://schemas.openxmlformats.org/officeDocument/2006/math">
                      <m:sSub>
                        <m:sSubPr>
                          <m:ctrlPr>
                            <a:rPr lang="en-US" sz="2000" b="1" i="1" smtClean="0">
                              <a:latin typeface="Cambria Math" panose="02040503050406030204" pitchFamily="18" charset="0"/>
                            </a:rPr>
                          </m:ctrlPr>
                        </m:sSubPr>
                        <m:e>
                          <m:r>
                            <a:rPr lang="en-US" sz="2000" b="1" i="1" smtClean="0">
                              <a:latin typeface="Cambria Math" panose="02040503050406030204" pitchFamily="18" charset="0"/>
                            </a:rPr>
                            <m:t>𝑻</m:t>
                          </m:r>
                        </m:e>
                        <m:sub>
                          <m:r>
                            <a:rPr lang="en-US" sz="2000" b="1" i="1" smtClean="0">
                              <a:latin typeface="Cambria Math" panose="02040503050406030204" pitchFamily="18" charset="0"/>
                            </a:rPr>
                            <m:t>𝒄</m:t>
                          </m:r>
                        </m:sub>
                      </m:sSub>
                      <m:r>
                        <a:rPr lang="en-US" sz="2000" b="1" i="1" smtClean="0">
                          <a:latin typeface="Cambria Math" panose="02040503050406030204" pitchFamily="18" charset="0"/>
                        </a:rPr>
                        <m:t>=</m:t>
                      </m:r>
                      <m:r>
                        <a:rPr lang="en-US" sz="2000" b="1" i="1" smtClean="0">
                          <a:latin typeface="Cambria Math" panose="02040503050406030204" pitchFamily="18" charset="0"/>
                        </a:rPr>
                        <m:t>𝑹</m:t>
                      </m:r>
                      <m:r>
                        <a:rPr lang="en-US" sz="2000" b="1" i="1" smtClean="0">
                          <a:latin typeface="Cambria Math" panose="02040503050406030204" pitchFamily="18" charset="0"/>
                          <a:ea typeface="Cambria Math" panose="02040503050406030204" pitchFamily="18" charset="0"/>
                        </a:rPr>
                        <m:t>∙</m:t>
                      </m:r>
                      <m:r>
                        <a:rPr lang="en-US" sz="2000" b="1" i="1" smtClean="0">
                          <a:latin typeface="Cambria Math" panose="02040503050406030204" pitchFamily="18" charset="0"/>
                          <a:ea typeface="Cambria Math" panose="02040503050406030204" pitchFamily="18" charset="0"/>
                        </a:rPr>
                        <m:t>𝑪</m:t>
                      </m:r>
                    </m:oMath>
                  </m:oMathPara>
                </a14:m>
                <a:endParaRPr lang="en-US" sz="2000" b="1" dirty="0"/>
              </a:p>
            </p:txBody>
          </p:sp>
        </mc:Choice>
        <mc:Fallback xmlns="">
          <p:sp>
            <p:nvSpPr>
              <p:cNvPr id="4" name="Rectangle 3"/>
              <p:cNvSpPr>
                <a:spLocks noRot="1" noChangeAspect="1" noMove="1" noResize="1" noEditPoints="1" noAdjustHandles="1" noChangeArrowheads="1" noChangeShapeType="1" noTextEdit="1"/>
              </p:cNvSpPr>
              <p:nvPr/>
            </p:nvSpPr>
            <p:spPr>
              <a:xfrm>
                <a:off x="6093608" y="3535908"/>
                <a:ext cx="2999732" cy="1093826"/>
              </a:xfrm>
              <a:prstGeom prst="rect">
                <a:avLst/>
              </a:prstGeom>
              <a:blipFill>
                <a:blip r:embed="rId4"/>
                <a:stretch>
                  <a:fillRect/>
                </a:stretch>
              </a:blipFill>
            </p:spPr>
            <p:txBody>
              <a:bodyPr/>
              <a:lstStyle/>
              <a:p>
                <a:r>
                  <a:rPr lang="en-US">
                    <a:noFill/>
                  </a:rPr>
                  <a:t> </a:t>
                </a:r>
              </a:p>
            </p:txBody>
          </p:sp>
        </mc:Fallback>
      </mc:AlternateContent>
      <p:cxnSp>
        <p:nvCxnSpPr>
          <p:cNvPr id="54" name="Straight Connector 53">
            <a:extLst>
              <a:ext uri="{FF2B5EF4-FFF2-40B4-BE49-F238E27FC236}">
                <a16:creationId xmlns:a16="http://schemas.microsoft.com/office/drawing/2014/main" id="{BD6C8847-3707-544A-A2FC-211517DCE7BF}"/>
              </a:ext>
            </a:extLst>
          </p:cNvPr>
          <p:cNvCxnSpPr>
            <a:cxnSpLocks/>
          </p:cNvCxnSpPr>
          <p:nvPr/>
        </p:nvCxnSpPr>
        <p:spPr>
          <a:xfrm>
            <a:off x="1143000" y="1478741"/>
            <a:ext cx="43434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3E3477AF-F1FC-8E43-8CC8-A59F0D138076}"/>
              </a:ext>
            </a:extLst>
          </p:cNvPr>
          <p:cNvCxnSpPr>
            <a:cxnSpLocks/>
          </p:cNvCxnSpPr>
          <p:nvPr/>
        </p:nvCxnSpPr>
        <p:spPr>
          <a:xfrm flipV="1">
            <a:off x="4191000" y="1478741"/>
            <a:ext cx="0" cy="320040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D1DE362E-3370-914F-BEA5-F8993418DF81}"/>
              </a:ext>
            </a:extLst>
          </p:cNvPr>
          <p:cNvCxnSpPr/>
          <p:nvPr/>
        </p:nvCxnSpPr>
        <p:spPr>
          <a:xfrm>
            <a:off x="4800600" y="1478741"/>
            <a:ext cx="0" cy="270684"/>
          </a:xfrm>
          <a:prstGeom prst="straightConnector1">
            <a:avLst/>
          </a:prstGeom>
          <a:ln>
            <a:solidFill>
              <a:srgbClr val="C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5C2623C-6CF7-794D-A7BE-71A719E672B6}"/>
              </a:ext>
            </a:extLst>
          </p:cNvPr>
          <p:cNvCxnSpPr>
            <a:cxnSpLocks/>
          </p:cNvCxnSpPr>
          <p:nvPr/>
        </p:nvCxnSpPr>
        <p:spPr>
          <a:xfrm flipV="1">
            <a:off x="4800600" y="1097741"/>
            <a:ext cx="0" cy="270684"/>
          </a:xfrm>
          <a:prstGeom prst="straightConnector1">
            <a:avLst/>
          </a:prstGeom>
          <a:ln>
            <a:solidFill>
              <a:srgbClr val="C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88847BCE-EDD7-AD42-AA73-D49041C4604C}"/>
              </a:ext>
            </a:extLst>
          </p:cNvPr>
          <p:cNvSpPr txBox="1"/>
          <p:nvPr/>
        </p:nvSpPr>
        <p:spPr>
          <a:xfrm>
            <a:off x="4807527" y="1461262"/>
            <a:ext cx="721672" cy="369332"/>
          </a:xfrm>
          <a:prstGeom prst="rect">
            <a:avLst/>
          </a:prstGeom>
          <a:noFill/>
          <a:ln w="19050">
            <a:noFill/>
          </a:ln>
        </p:spPr>
        <p:txBody>
          <a:bodyPr wrap="none" rtlCol="0">
            <a:spAutoFit/>
          </a:bodyPr>
          <a:lstStyle/>
          <a:p>
            <a:r>
              <a:rPr lang="en-US" dirty="0">
                <a:solidFill>
                  <a:srgbClr val="C00000"/>
                </a:solidFill>
                <a:latin typeface="Calibri"/>
              </a:rPr>
              <a:t>½ LSB</a:t>
            </a:r>
            <a:endParaRPr lang="en-US" dirty="0">
              <a:solidFill>
                <a:srgbClr val="C00000"/>
              </a:solidFill>
            </a:endParaRPr>
          </a:p>
        </p:txBody>
      </p:sp>
      <p:cxnSp>
        <p:nvCxnSpPr>
          <p:cNvPr id="71" name="Straight Connector 70">
            <a:extLst>
              <a:ext uri="{FF2B5EF4-FFF2-40B4-BE49-F238E27FC236}">
                <a16:creationId xmlns:a16="http://schemas.microsoft.com/office/drawing/2014/main" id="{509A2DB9-AEBC-D848-AD22-AC0029863141}"/>
              </a:ext>
            </a:extLst>
          </p:cNvPr>
          <p:cNvCxnSpPr>
            <a:cxnSpLocks/>
          </p:cNvCxnSpPr>
          <p:nvPr/>
        </p:nvCxnSpPr>
        <p:spPr>
          <a:xfrm>
            <a:off x="1143000" y="1371600"/>
            <a:ext cx="43434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79" name="Group 78">
            <a:extLst>
              <a:ext uri="{FF2B5EF4-FFF2-40B4-BE49-F238E27FC236}">
                <a16:creationId xmlns:a16="http://schemas.microsoft.com/office/drawing/2014/main" id="{104EBE54-1162-3E47-A1A0-5FAA73AACAF1}"/>
              </a:ext>
            </a:extLst>
          </p:cNvPr>
          <p:cNvGrpSpPr/>
          <p:nvPr/>
        </p:nvGrpSpPr>
        <p:grpSpPr>
          <a:xfrm>
            <a:off x="6037588" y="1645928"/>
            <a:ext cx="2856243" cy="1507128"/>
            <a:chOff x="5830557" y="1870884"/>
            <a:chExt cx="2856243" cy="1507128"/>
          </a:xfrm>
        </p:grpSpPr>
        <p:cxnSp>
          <p:nvCxnSpPr>
            <p:cNvPr id="12" name="Straight Connector 11">
              <a:extLst>
                <a:ext uri="{FF2B5EF4-FFF2-40B4-BE49-F238E27FC236}">
                  <a16:creationId xmlns:a16="http://schemas.microsoft.com/office/drawing/2014/main" id="{CCCC9CB3-5DA7-8740-A4D2-D7F46ECEEC55}"/>
                </a:ext>
              </a:extLst>
            </p:cNvPr>
            <p:cNvCxnSpPr/>
            <p:nvPr/>
          </p:nvCxnSpPr>
          <p:spPr>
            <a:xfrm>
              <a:off x="6830374" y="2311212"/>
              <a:ext cx="295959" cy="0"/>
            </a:xfrm>
            <a:prstGeom prst="line">
              <a:avLst/>
            </a:prstGeom>
            <a:ln>
              <a:headEnd type="oval"/>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BDC7951-8BA5-CB4E-9AEE-164CF49A5831}"/>
                </a:ext>
              </a:extLst>
            </p:cNvPr>
            <p:cNvCxnSpPr>
              <a:cxnSpLocks/>
            </p:cNvCxnSpPr>
            <p:nvPr/>
          </p:nvCxnSpPr>
          <p:spPr>
            <a:xfrm>
              <a:off x="7211374" y="2235012"/>
              <a:ext cx="762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8A09705-D370-574E-8A24-D04783A8270C}"/>
                </a:ext>
              </a:extLst>
            </p:cNvPr>
            <p:cNvCxnSpPr>
              <a:cxnSpLocks/>
            </p:cNvCxnSpPr>
            <p:nvPr/>
          </p:nvCxnSpPr>
          <p:spPr>
            <a:xfrm flipV="1">
              <a:off x="7287574" y="2235012"/>
              <a:ext cx="762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70AFDD5-0FCB-2B44-A00F-489439486C57}"/>
                </a:ext>
              </a:extLst>
            </p:cNvPr>
            <p:cNvCxnSpPr>
              <a:cxnSpLocks/>
            </p:cNvCxnSpPr>
            <p:nvPr/>
          </p:nvCxnSpPr>
          <p:spPr>
            <a:xfrm flipH="1">
              <a:off x="7123552" y="2235012"/>
              <a:ext cx="90053" cy="76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3AFD118-1F1A-5B46-987A-107C07F486E0}"/>
                </a:ext>
              </a:extLst>
            </p:cNvPr>
            <p:cNvCxnSpPr>
              <a:cxnSpLocks/>
            </p:cNvCxnSpPr>
            <p:nvPr/>
          </p:nvCxnSpPr>
          <p:spPr>
            <a:xfrm>
              <a:off x="7363774" y="2235012"/>
              <a:ext cx="762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D6EE443-7F17-C54E-91BC-89494C53F94F}"/>
                </a:ext>
              </a:extLst>
            </p:cNvPr>
            <p:cNvCxnSpPr>
              <a:cxnSpLocks/>
            </p:cNvCxnSpPr>
            <p:nvPr/>
          </p:nvCxnSpPr>
          <p:spPr>
            <a:xfrm flipV="1">
              <a:off x="7444436" y="2235012"/>
              <a:ext cx="762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65E1430-CF6D-D047-AD3D-4F9056420972}"/>
                </a:ext>
              </a:extLst>
            </p:cNvPr>
            <p:cNvCxnSpPr>
              <a:cxnSpLocks/>
            </p:cNvCxnSpPr>
            <p:nvPr/>
          </p:nvCxnSpPr>
          <p:spPr>
            <a:xfrm>
              <a:off x="7517274" y="2235012"/>
              <a:ext cx="762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5643FDD6-BB7F-0B41-809B-8794BF795A07}"/>
                </a:ext>
              </a:extLst>
            </p:cNvPr>
            <p:cNvCxnSpPr>
              <a:cxnSpLocks/>
            </p:cNvCxnSpPr>
            <p:nvPr/>
          </p:nvCxnSpPr>
          <p:spPr>
            <a:xfrm flipV="1">
              <a:off x="7593474" y="2235012"/>
              <a:ext cx="762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82CA824-0758-A341-A7F4-287E4CA2A486}"/>
                </a:ext>
              </a:extLst>
            </p:cNvPr>
            <p:cNvCxnSpPr>
              <a:cxnSpLocks/>
            </p:cNvCxnSpPr>
            <p:nvPr/>
          </p:nvCxnSpPr>
          <p:spPr>
            <a:xfrm>
              <a:off x="7669674" y="2235012"/>
              <a:ext cx="762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130204A-A6B7-E645-904B-9A84143FAA4C}"/>
                </a:ext>
              </a:extLst>
            </p:cNvPr>
            <p:cNvCxnSpPr>
              <a:cxnSpLocks/>
            </p:cNvCxnSpPr>
            <p:nvPr/>
          </p:nvCxnSpPr>
          <p:spPr>
            <a:xfrm flipV="1">
              <a:off x="7750336" y="2235012"/>
              <a:ext cx="762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7E80DAF-2680-3346-B5B5-616A3500F10A}"/>
                </a:ext>
              </a:extLst>
            </p:cNvPr>
            <p:cNvCxnSpPr>
              <a:cxnSpLocks/>
            </p:cNvCxnSpPr>
            <p:nvPr/>
          </p:nvCxnSpPr>
          <p:spPr>
            <a:xfrm>
              <a:off x="7887353" y="2315694"/>
              <a:ext cx="29532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DA80C91-6BFF-274D-A5AE-FDF5F5DB90F8}"/>
                </a:ext>
              </a:extLst>
            </p:cNvPr>
            <p:cNvCxnSpPr>
              <a:cxnSpLocks/>
            </p:cNvCxnSpPr>
            <p:nvPr/>
          </p:nvCxnSpPr>
          <p:spPr>
            <a:xfrm>
              <a:off x="7826536" y="2235012"/>
              <a:ext cx="60818" cy="76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5BC281A-8E92-7845-886A-86694458997F}"/>
                </a:ext>
              </a:extLst>
            </p:cNvPr>
            <p:cNvCxnSpPr/>
            <p:nvPr/>
          </p:nvCxnSpPr>
          <p:spPr>
            <a:xfrm>
              <a:off x="8034699" y="2692212"/>
              <a:ext cx="295959"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5895F74-767E-174A-8563-E77AFCA2218B}"/>
                </a:ext>
              </a:extLst>
            </p:cNvPr>
            <p:cNvCxnSpPr/>
            <p:nvPr/>
          </p:nvCxnSpPr>
          <p:spPr>
            <a:xfrm>
              <a:off x="8034699" y="2834527"/>
              <a:ext cx="295959"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09BD369-4EAE-534E-997E-BC09A8A3CEEB}"/>
                </a:ext>
              </a:extLst>
            </p:cNvPr>
            <p:cNvCxnSpPr>
              <a:cxnSpLocks/>
            </p:cNvCxnSpPr>
            <p:nvPr/>
          </p:nvCxnSpPr>
          <p:spPr>
            <a:xfrm>
              <a:off x="8182678" y="2311212"/>
              <a:ext cx="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97B661DE-37C8-2044-ABB4-8289E688F19A}"/>
                </a:ext>
              </a:extLst>
            </p:cNvPr>
            <p:cNvCxnSpPr>
              <a:cxnSpLocks/>
            </p:cNvCxnSpPr>
            <p:nvPr/>
          </p:nvCxnSpPr>
          <p:spPr>
            <a:xfrm>
              <a:off x="8182678" y="2844612"/>
              <a:ext cx="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799E33F-5C61-CF47-B0EB-76DE11995023}"/>
                </a:ext>
              </a:extLst>
            </p:cNvPr>
            <p:cNvCxnSpPr>
              <a:cxnSpLocks/>
            </p:cNvCxnSpPr>
            <p:nvPr/>
          </p:nvCxnSpPr>
          <p:spPr>
            <a:xfrm>
              <a:off x="8087182" y="3225612"/>
              <a:ext cx="19099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7B18FAB-6AC6-C746-8251-2311818C7BA3}"/>
                </a:ext>
              </a:extLst>
            </p:cNvPr>
            <p:cNvCxnSpPr>
              <a:cxnSpLocks/>
            </p:cNvCxnSpPr>
            <p:nvPr/>
          </p:nvCxnSpPr>
          <p:spPr>
            <a:xfrm>
              <a:off x="8125281" y="3301812"/>
              <a:ext cx="11479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BE2882A4-83E5-044A-A0D9-710D74E31419}"/>
                </a:ext>
              </a:extLst>
            </p:cNvPr>
            <p:cNvCxnSpPr>
              <a:cxnSpLocks/>
            </p:cNvCxnSpPr>
            <p:nvPr/>
          </p:nvCxnSpPr>
          <p:spPr>
            <a:xfrm>
              <a:off x="8153979" y="3378012"/>
              <a:ext cx="57396"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11DA2139-0C83-2849-9848-B8EF046323B2}"/>
                </a:ext>
              </a:extLst>
            </p:cNvPr>
            <p:cNvSpPr txBox="1"/>
            <p:nvPr/>
          </p:nvSpPr>
          <p:spPr>
            <a:xfrm>
              <a:off x="7355210" y="1870884"/>
              <a:ext cx="324128" cy="369332"/>
            </a:xfrm>
            <a:prstGeom prst="rect">
              <a:avLst/>
            </a:prstGeom>
            <a:noFill/>
          </p:spPr>
          <p:txBody>
            <a:bodyPr wrap="none" rtlCol="0">
              <a:spAutoFit/>
            </a:bodyPr>
            <a:lstStyle/>
            <a:p>
              <a:r>
                <a:rPr lang="en-US" dirty="0"/>
                <a:t>R</a:t>
              </a:r>
            </a:p>
          </p:txBody>
        </p:sp>
        <p:sp>
          <p:nvSpPr>
            <p:cNvPr id="48" name="TextBox 47">
              <a:extLst>
                <a:ext uri="{FF2B5EF4-FFF2-40B4-BE49-F238E27FC236}">
                  <a16:creationId xmlns:a16="http://schemas.microsoft.com/office/drawing/2014/main" id="{B387E399-DA8A-CA46-8CA1-49AE57B71C85}"/>
                </a:ext>
              </a:extLst>
            </p:cNvPr>
            <p:cNvSpPr txBox="1"/>
            <p:nvPr/>
          </p:nvSpPr>
          <p:spPr>
            <a:xfrm>
              <a:off x="8338628" y="2588950"/>
              <a:ext cx="348172" cy="369332"/>
            </a:xfrm>
            <a:prstGeom prst="rect">
              <a:avLst/>
            </a:prstGeom>
            <a:noFill/>
          </p:spPr>
          <p:txBody>
            <a:bodyPr wrap="none" rtlCol="0">
              <a:spAutoFit/>
            </a:bodyPr>
            <a:lstStyle/>
            <a:p>
              <a:r>
                <a:rPr lang="en-US" dirty="0"/>
                <a:t>C</a:t>
              </a:r>
            </a:p>
          </p:txBody>
        </p:sp>
        <p:sp>
          <p:nvSpPr>
            <p:cNvPr id="49" name="TextBox 48">
              <a:extLst>
                <a:ext uri="{FF2B5EF4-FFF2-40B4-BE49-F238E27FC236}">
                  <a16:creationId xmlns:a16="http://schemas.microsoft.com/office/drawing/2014/main" id="{5576802A-839D-6749-9147-EF465C33012F}"/>
                </a:ext>
              </a:extLst>
            </p:cNvPr>
            <p:cNvSpPr txBox="1"/>
            <p:nvPr/>
          </p:nvSpPr>
          <p:spPr>
            <a:xfrm>
              <a:off x="5830557" y="2110155"/>
              <a:ext cx="482824" cy="369332"/>
            </a:xfrm>
            <a:prstGeom prst="rect">
              <a:avLst/>
            </a:prstGeom>
            <a:noFill/>
          </p:spPr>
          <p:txBody>
            <a:bodyPr wrap="none" rtlCol="0">
              <a:spAutoFit/>
            </a:bodyPr>
            <a:lstStyle/>
            <a:p>
              <a:r>
                <a:rPr lang="en-US" dirty="0"/>
                <a:t>V</a:t>
              </a:r>
              <a:r>
                <a:rPr lang="en-US" baseline="-25000" dirty="0"/>
                <a:t>IN</a:t>
              </a:r>
            </a:p>
          </p:txBody>
        </p:sp>
        <p:sp>
          <p:nvSpPr>
            <p:cNvPr id="50" name="TextBox 49">
              <a:extLst>
                <a:ext uri="{FF2B5EF4-FFF2-40B4-BE49-F238E27FC236}">
                  <a16:creationId xmlns:a16="http://schemas.microsoft.com/office/drawing/2014/main" id="{FA8442A2-DA3F-114F-85B8-5456E9C54735}"/>
                </a:ext>
              </a:extLst>
            </p:cNvPr>
            <p:cNvSpPr txBox="1"/>
            <p:nvPr/>
          </p:nvSpPr>
          <p:spPr>
            <a:xfrm>
              <a:off x="8153979" y="2046058"/>
              <a:ext cx="433132" cy="369332"/>
            </a:xfrm>
            <a:prstGeom prst="rect">
              <a:avLst/>
            </a:prstGeom>
            <a:noFill/>
          </p:spPr>
          <p:txBody>
            <a:bodyPr wrap="none" rtlCol="0">
              <a:spAutoFit/>
            </a:bodyPr>
            <a:lstStyle/>
            <a:p>
              <a:r>
                <a:rPr lang="en-US" dirty="0"/>
                <a:t>V</a:t>
              </a:r>
              <a:r>
                <a:rPr lang="en-US" baseline="-25000" dirty="0"/>
                <a:t>C</a:t>
              </a:r>
            </a:p>
          </p:txBody>
        </p:sp>
        <p:cxnSp>
          <p:nvCxnSpPr>
            <p:cNvPr id="72" name="Straight Connector 71">
              <a:extLst>
                <a:ext uri="{FF2B5EF4-FFF2-40B4-BE49-F238E27FC236}">
                  <a16:creationId xmlns:a16="http://schemas.microsoft.com/office/drawing/2014/main" id="{6E45700F-FF0C-BF45-8322-F464715BD7FF}"/>
                </a:ext>
              </a:extLst>
            </p:cNvPr>
            <p:cNvCxnSpPr/>
            <p:nvPr/>
          </p:nvCxnSpPr>
          <p:spPr>
            <a:xfrm>
              <a:off x="6248400" y="2311024"/>
              <a:ext cx="295959" cy="0"/>
            </a:xfrm>
            <a:prstGeom prst="line">
              <a:avLst/>
            </a:prstGeom>
            <a:ln>
              <a:headEnd type="none"/>
              <a:tailEnd type="ova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E3A3F036-71C0-B945-814B-22166CC44387}"/>
                </a:ext>
              </a:extLst>
            </p:cNvPr>
            <p:cNvCxnSpPr>
              <a:cxnSpLocks/>
            </p:cNvCxnSpPr>
            <p:nvPr/>
          </p:nvCxnSpPr>
          <p:spPr>
            <a:xfrm flipH="1">
              <a:off x="6544359" y="2142562"/>
              <a:ext cx="257938" cy="168462"/>
            </a:xfrm>
            <a:prstGeom prst="line">
              <a:avLst/>
            </a:prstGeom>
            <a:ln>
              <a:solidFill>
                <a:srgbClr val="C00000"/>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80" name="Right Brace 79">
            <a:extLst>
              <a:ext uri="{FF2B5EF4-FFF2-40B4-BE49-F238E27FC236}">
                <a16:creationId xmlns:a16="http://schemas.microsoft.com/office/drawing/2014/main" id="{88649433-8FB2-7741-A424-63A1304DA33C}"/>
              </a:ext>
            </a:extLst>
          </p:cNvPr>
          <p:cNvSpPr/>
          <p:nvPr/>
        </p:nvSpPr>
        <p:spPr>
          <a:xfrm rot="5400000" flipV="1">
            <a:off x="2570622" y="3480119"/>
            <a:ext cx="192756" cy="3048000"/>
          </a:xfrm>
          <a:prstGeom prst="rightBrace">
            <a:avLst>
              <a:gd name="adj1" fmla="val 39827"/>
              <a:gd name="adj2" fmla="val 50000"/>
            </a:avLst>
          </a:prstGeom>
          <a:ln>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1" name="TextBox 80">
            <a:extLst>
              <a:ext uri="{FF2B5EF4-FFF2-40B4-BE49-F238E27FC236}">
                <a16:creationId xmlns:a16="http://schemas.microsoft.com/office/drawing/2014/main" id="{2CFDCABC-876C-B84D-83F3-56115D388659}"/>
              </a:ext>
            </a:extLst>
          </p:cNvPr>
          <p:cNvSpPr txBox="1"/>
          <p:nvPr/>
        </p:nvSpPr>
        <p:spPr>
          <a:xfrm>
            <a:off x="2043061" y="5071646"/>
            <a:ext cx="1321196" cy="338554"/>
          </a:xfrm>
          <a:prstGeom prst="rect">
            <a:avLst/>
          </a:prstGeom>
          <a:noFill/>
        </p:spPr>
        <p:txBody>
          <a:bodyPr wrap="none" rtlCol="0">
            <a:spAutoFit/>
          </a:bodyPr>
          <a:lstStyle/>
          <a:p>
            <a:r>
              <a:rPr lang="en-US" sz="1600" dirty="0">
                <a:solidFill>
                  <a:srgbClr val="C00000"/>
                </a:solidFill>
              </a:rPr>
              <a:t>sampling time</a:t>
            </a:r>
          </a:p>
        </p:txBody>
      </p:sp>
    </p:spTree>
    <p:extLst>
      <p:ext uri="{BB962C8B-B14F-4D97-AF65-F5344CB8AC3E}">
        <p14:creationId xmlns:p14="http://schemas.microsoft.com/office/powerpoint/2010/main" val="3250739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4267200" y="1943100"/>
            <a:ext cx="2590800" cy="274320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Programming ADC Sampling Time</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11</a:t>
            </a:fld>
            <a:endParaRPr kumimoji="0" lang="en-US" dirty="0"/>
          </a:p>
        </p:txBody>
      </p:sp>
      <p:sp>
        <p:nvSpPr>
          <p:cNvPr id="5" name="Rectangle 4"/>
          <p:cNvSpPr/>
          <p:nvPr/>
        </p:nvSpPr>
        <p:spPr>
          <a:xfrm>
            <a:off x="1828800" y="2678668"/>
            <a:ext cx="1066800" cy="4836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Prescaler</a:t>
            </a:r>
          </a:p>
          <a:p>
            <a:pPr algn="ctr"/>
            <a:r>
              <a:rPr lang="en-US" sz="1100" b="1" dirty="0">
                <a:latin typeface="Consolas" panose="020B0609020204030204" pitchFamily="49" charset="0"/>
                <a:cs typeface="Consolas" panose="020B0609020204030204" pitchFamily="49" charset="0"/>
              </a:rPr>
              <a:t>/1, /2, /4</a:t>
            </a:r>
          </a:p>
        </p:txBody>
      </p:sp>
      <p:cxnSp>
        <p:nvCxnSpPr>
          <p:cNvPr id="7" name="Straight Arrow Connector 6"/>
          <p:cNvCxnSpPr>
            <a:endCxn id="5" idx="1"/>
          </p:cNvCxnSpPr>
          <p:nvPr/>
        </p:nvCxnSpPr>
        <p:spPr>
          <a:xfrm>
            <a:off x="695156" y="2920484"/>
            <a:ext cx="1133644"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95156" y="2526268"/>
            <a:ext cx="1133644" cy="369332"/>
          </a:xfrm>
          <a:prstGeom prst="rect">
            <a:avLst/>
          </a:prstGeom>
          <a:noFill/>
        </p:spPr>
        <p:txBody>
          <a:bodyPr wrap="none" rtlCol="0">
            <a:spAutoFit/>
          </a:bodyPr>
          <a:lstStyle/>
          <a:p>
            <a:r>
              <a:rPr lang="en-US" dirty="0" err="1"/>
              <a:t>HSI</a:t>
            </a:r>
            <a:r>
              <a:rPr lang="en-US" dirty="0"/>
              <a:t> Clock</a:t>
            </a:r>
          </a:p>
        </p:txBody>
      </p:sp>
      <p:sp>
        <p:nvSpPr>
          <p:cNvPr id="9" name="Rectangle 8"/>
          <p:cNvSpPr/>
          <p:nvPr/>
        </p:nvSpPr>
        <p:spPr>
          <a:xfrm>
            <a:off x="838200" y="2901434"/>
            <a:ext cx="923651" cy="369332"/>
          </a:xfrm>
          <a:prstGeom prst="rect">
            <a:avLst/>
          </a:prstGeom>
        </p:spPr>
        <p:txBody>
          <a:bodyPr wrap="none">
            <a:spAutoFit/>
          </a:bodyPr>
          <a:lstStyle/>
          <a:p>
            <a:r>
              <a:rPr lang="en-US" dirty="0"/>
              <a:t>16 MHz</a:t>
            </a:r>
          </a:p>
        </p:txBody>
      </p:sp>
      <p:cxnSp>
        <p:nvCxnSpPr>
          <p:cNvPr id="12" name="Straight Arrow Connector 11"/>
          <p:cNvCxnSpPr>
            <a:stCxn id="5" idx="3"/>
          </p:cNvCxnSpPr>
          <p:nvPr/>
        </p:nvCxnSpPr>
        <p:spPr>
          <a:xfrm>
            <a:off x="2895600" y="2920484"/>
            <a:ext cx="1292341"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895600" y="2494002"/>
            <a:ext cx="1292341" cy="369332"/>
          </a:xfrm>
          <a:prstGeom prst="rect">
            <a:avLst/>
          </a:prstGeom>
          <a:noFill/>
        </p:spPr>
        <p:txBody>
          <a:bodyPr wrap="none" rtlCol="0">
            <a:spAutoFit/>
          </a:bodyPr>
          <a:lstStyle/>
          <a:p>
            <a:r>
              <a:rPr lang="en-US" dirty="0"/>
              <a:t>ADC Clock</a:t>
            </a:r>
          </a:p>
        </p:txBody>
      </p:sp>
      <p:sp>
        <p:nvSpPr>
          <p:cNvPr id="22" name="Rectangle 21"/>
          <p:cNvSpPr/>
          <p:nvPr/>
        </p:nvSpPr>
        <p:spPr>
          <a:xfrm>
            <a:off x="4495800" y="2095500"/>
            <a:ext cx="1143000" cy="2286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2.5 cycles</a:t>
            </a:r>
          </a:p>
        </p:txBody>
      </p:sp>
      <p:sp>
        <p:nvSpPr>
          <p:cNvPr id="24" name="Rectangle 23"/>
          <p:cNvSpPr/>
          <p:nvPr/>
        </p:nvSpPr>
        <p:spPr>
          <a:xfrm>
            <a:off x="4505325" y="2400300"/>
            <a:ext cx="1143000" cy="2286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6.5 cycles</a:t>
            </a:r>
          </a:p>
        </p:txBody>
      </p:sp>
      <p:sp>
        <p:nvSpPr>
          <p:cNvPr id="25" name="Rectangle 24"/>
          <p:cNvSpPr/>
          <p:nvPr/>
        </p:nvSpPr>
        <p:spPr>
          <a:xfrm>
            <a:off x="4514850" y="2705100"/>
            <a:ext cx="1143000" cy="2286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12.5 cycles</a:t>
            </a:r>
          </a:p>
        </p:txBody>
      </p:sp>
      <p:sp>
        <p:nvSpPr>
          <p:cNvPr id="26" name="Rectangle 25"/>
          <p:cNvSpPr/>
          <p:nvPr/>
        </p:nvSpPr>
        <p:spPr>
          <a:xfrm>
            <a:off x="4514850" y="3009900"/>
            <a:ext cx="1143000" cy="2286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24.5 cycles</a:t>
            </a:r>
          </a:p>
        </p:txBody>
      </p:sp>
      <p:sp>
        <p:nvSpPr>
          <p:cNvPr id="27" name="Rectangle 26"/>
          <p:cNvSpPr/>
          <p:nvPr/>
        </p:nvSpPr>
        <p:spPr>
          <a:xfrm>
            <a:off x="4505325" y="3314700"/>
            <a:ext cx="1143000" cy="2286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47.5 cycles</a:t>
            </a:r>
          </a:p>
        </p:txBody>
      </p:sp>
      <p:sp>
        <p:nvSpPr>
          <p:cNvPr id="28" name="Rectangle 27"/>
          <p:cNvSpPr/>
          <p:nvPr/>
        </p:nvSpPr>
        <p:spPr>
          <a:xfrm>
            <a:off x="4495800" y="3619500"/>
            <a:ext cx="1143000" cy="2286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92.5 cycles</a:t>
            </a:r>
          </a:p>
        </p:txBody>
      </p:sp>
      <p:sp>
        <p:nvSpPr>
          <p:cNvPr id="29" name="Rectangle 28"/>
          <p:cNvSpPr/>
          <p:nvPr/>
        </p:nvSpPr>
        <p:spPr>
          <a:xfrm>
            <a:off x="4505325" y="3924300"/>
            <a:ext cx="1143000" cy="2286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247.5 cycles</a:t>
            </a:r>
          </a:p>
        </p:txBody>
      </p:sp>
      <p:sp>
        <p:nvSpPr>
          <p:cNvPr id="30" name="Rectangle 29"/>
          <p:cNvSpPr/>
          <p:nvPr/>
        </p:nvSpPr>
        <p:spPr>
          <a:xfrm>
            <a:off x="4514850" y="4229100"/>
            <a:ext cx="1143000" cy="2286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640.5 cycles</a:t>
            </a:r>
          </a:p>
        </p:txBody>
      </p:sp>
      <p:sp>
        <p:nvSpPr>
          <p:cNvPr id="31" name="Trapezoid 30"/>
          <p:cNvSpPr/>
          <p:nvPr/>
        </p:nvSpPr>
        <p:spPr>
          <a:xfrm rot="5400000">
            <a:off x="4947166" y="3168134"/>
            <a:ext cx="2590800" cy="293132"/>
          </a:xfrm>
          <a:prstGeom prst="trapezoid">
            <a:avLst>
              <a:gd name="adj" fmla="val 15497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Selection</a:t>
            </a:r>
          </a:p>
        </p:txBody>
      </p:sp>
      <p:cxnSp>
        <p:nvCxnSpPr>
          <p:cNvPr id="33" name="Straight Arrow Connector 32"/>
          <p:cNvCxnSpPr/>
          <p:nvPr/>
        </p:nvCxnSpPr>
        <p:spPr>
          <a:xfrm>
            <a:off x="5638800" y="2209800"/>
            <a:ext cx="4572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5638800" y="2514600"/>
            <a:ext cx="4572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5638800" y="2828925"/>
            <a:ext cx="4572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5638800" y="3133725"/>
            <a:ext cx="4572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5638800" y="3419475"/>
            <a:ext cx="4572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5638800" y="3724275"/>
            <a:ext cx="4572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5638800" y="4038600"/>
            <a:ext cx="4572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5638800" y="4343400"/>
            <a:ext cx="4572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a:off x="6400800" y="3238500"/>
            <a:ext cx="9144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endCxn id="31" idx="3"/>
          </p:cNvCxnSpPr>
          <p:nvPr/>
        </p:nvCxnSpPr>
        <p:spPr>
          <a:xfrm flipV="1">
            <a:off x="6242566" y="4382958"/>
            <a:ext cx="0" cy="608142"/>
          </a:xfrm>
          <a:prstGeom prst="straightConnector1">
            <a:avLst/>
          </a:prstGeom>
          <a:ln w="1905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4846895" y="5087034"/>
            <a:ext cx="2791342" cy="646331"/>
          </a:xfrm>
          <a:prstGeom prst="rect">
            <a:avLst/>
          </a:prstGeom>
          <a:noFill/>
        </p:spPr>
        <p:txBody>
          <a:bodyPr wrap="none" rtlCol="0">
            <a:spAutoFit/>
          </a:bodyPr>
          <a:lstStyle/>
          <a:p>
            <a:r>
              <a:rPr lang="en-US" dirty="0"/>
              <a:t>ADC sample time registers </a:t>
            </a:r>
          </a:p>
          <a:p>
            <a:pPr algn="ctr"/>
            <a:r>
              <a:rPr lang="en-US" dirty="0"/>
              <a:t>(</a:t>
            </a:r>
            <a:r>
              <a:rPr lang="en-US" b="1" dirty="0">
                <a:latin typeface="Consolas" panose="020B0609020204030204" pitchFamily="49" charset="0"/>
                <a:cs typeface="Consolas" panose="020B0609020204030204" pitchFamily="49" charset="0"/>
              </a:rPr>
              <a:t>SMPR1</a:t>
            </a:r>
            <a:r>
              <a:rPr lang="en-US" dirty="0"/>
              <a:t> and </a:t>
            </a:r>
            <a:r>
              <a:rPr lang="en-US" b="1" dirty="0">
                <a:latin typeface="Consolas" panose="020B0609020204030204" pitchFamily="49" charset="0"/>
                <a:cs typeface="Consolas" panose="020B0609020204030204" pitchFamily="49" charset="0"/>
              </a:rPr>
              <a:t>SMPR2</a:t>
            </a:r>
            <a:r>
              <a:rPr lang="en-US" dirty="0"/>
              <a:t>)</a:t>
            </a:r>
          </a:p>
        </p:txBody>
      </p:sp>
      <p:sp>
        <p:nvSpPr>
          <p:cNvPr id="48" name="TextBox 47"/>
          <p:cNvSpPr txBox="1"/>
          <p:nvPr/>
        </p:nvSpPr>
        <p:spPr>
          <a:xfrm>
            <a:off x="1388095" y="3346966"/>
            <a:ext cx="1964705" cy="338554"/>
          </a:xfrm>
          <a:prstGeom prst="rect">
            <a:avLst/>
          </a:prstGeom>
          <a:noFill/>
        </p:spPr>
        <p:txBody>
          <a:bodyPr wrap="none" rtlCol="0">
            <a:spAutoFit/>
          </a:bodyPr>
          <a:lstStyle/>
          <a:p>
            <a:r>
              <a:rPr lang="en-US" sz="1600" dirty="0"/>
              <a:t>default prescaler  = </a:t>
            </a:r>
            <a:r>
              <a:rPr lang="en-US" sz="1600" dirty="0">
                <a:latin typeface="Consolas" panose="020B0609020204030204" pitchFamily="49" charset="0"/>
                <a:cs typeface="Consolas" panose="020B0609020204030204" pitchFamily="49" charset="0"/>
              </a:rPr>
              <a:t>1</a:t>
            </a:r>
          </a:p>
        </p:txBody>
      </p:sp>
    </p:spTree>
    <p:extLst>
      <p:ext uri="{BB962C8B-B14F-4D97-AF65-F5344CB8AC3E}">
        <p14:creationId xmlns:p14="http://schemas.microsoft.com/office/powerpoint/2010/main" val="14310071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Successive-approximation (SAR) ADC</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12</a:t>
            </a:fld>
            <a:endParaRPr kumimoji="0" lang="en-US"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203642"/>
            <a:ext cx="5934482"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5638800" y="1622348"/>
            <a:ext cx="3276600" cy="1631216"/>
          </a:xfrm>
          <a:prstGeom prst="rect">
            <a:avLst/>
          </a:prstGeom>
        </p:spPr>
        <p:txBody>
          <a:bodyPr wrap="square">
            <a:spAutoFit/>
          </a:bodyPr>
          <a:lstStyle/>
          <a:p>
            <a:pPr marL="342900" indent="-342900">
              <a:buClr>
                <a:schemeClr val="tx1"/>
              </a:buClr>
              <a:buFont typeface="Arial" panose="020B0604020202020204" pitchFamily="34" charset="0"/>
              <a:buChar char="•"/>
            </a:pPr>
            <a:r>
              <a:rPr lang="en-US" sz="2000" dirty="0">
                <a:solidFill>
                  <a:srgbClr val="FF0000"/>
                </a:solidFill>
                <a:cs typeface="Arial" charset="0"/>
              </a:rPr>
              <a:t>Binary search </a:t>
            </a:r>
            <a:r>
              <a:rPr lang="en-US" sz="2000" dirty="0">
                <a:cs typeface="Arial" charset="0"/>
              </a:rPr>
              <a:t>algorithm to gradually approaches the input voltage</a:t>
            </a:r>
          </a:p>
          <a:p>
            <a:pPr marL="342900" indent="-342900">
              <a:buFont typeface="Arial" panose="020B0604020202020204" pitchFamily="34" charset="0"/>
              <a:buChar char="•"/>
            </a:pPr>
            <a:r>
              <a:rPr lang="en-US" sz="2000" dirty="0"/>
              <a:t>Settle into </a:t>
            </a:r>
            <a:r>
              <a:rPr lang="en-US" sz="2000" dirty="0">
                <a:cs typeface="Arial" charset="0"/>
              </a:rPr>
              <a:t>±</a:t>
            </a:r>
            <a:r>
              <a:rPr lang="en-US" sz="2000" dirty="0"/>
              <a:t>½ </a:t>
            </a:r>
            <a:r>
              <a:rPr lang="en-US" sz="2000" dirty="0" err="1"/>
              <a:t>LSB</a:t>
            </a:r>
            <a:r>
              <a:rPr lang="en-US" sz="2000" dirty="0"/>
              <a:t> bound within the time allowed</a:t>
            </a:r>
            <a:endParaRPr lang="en-US" sz="2000" dirty="0">
              <a:cs typeface="Arial" charset="0"/>
            </a:endParaRPr>
          </a:p>
        </p:txBody>
      </p:sp>
      <p:sp>
        <p:nvSpPr>
          <p:cNvPr id="10" name="TextBox 9">
            <a:extLst>
              <a:ext uri="{FF2B5EF4-FFF2-40B4-BE49-F238E27FC236}">
                <a16:creationId xmlns:a16="http://schemas.microsoft.com/office/drawing/2014/main" id="{AF23E2F4-C2F3-CF49-8A65-CB7B163363E1}"/>
              </a:ext>
            </a:extLst>
          </p:cNvPr>
          <p:cNvSpPr txBox="1"/>
          <p:nvPr/>
        </p:nvSpPr>
        <p:spPr>
          <a:xfrm>
            <a:off x="2514600" y="6295414"/>
            <a:ext cx="2413161" cy="369332"/>
          </a:xfrm>
          <a:prstGeom prst="rect">
            <a:avLst/>
          </a:prstGeom>
          <a:noFill/>
        </p:spPr>
        <p:txBody>
          <a:bodyPr wrap="none" rtlCol="0">
            <a:spAutoFit/>
          </a:bodyPr>
          <a:lstStyle/>
          <a:p>
            <a:r>
              <a:rPr lang="en-US" dirty="0">
                <a:solidFill>
                  <a:srgbClr val="C00000"/>
                </a:solidFill>
              </a:rPr>
              <a:t>N cycles for N-bit ADC</a:t>
            </a:r>
          </a:p>
        </p:txBody>
      </p:sp>
    </p:spTree>
    <p:extLst>
      <p:ext uri="{BB962C8B-B14F-4D97-AF65-F5344CB8AC3E}">
        <p14:creationId xmlns:p14="http://schemas.microsoft.com/office/powerpoint/2010/main" val="616878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ADC Conversion Time</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13</a:t>
            </a:fld>
            <a:endParaRPr kumimoji="0" lang="en-US" dirty="0"/>
          </a:p>
        </p:txBody>
      </p:sp>
      <p:sp>
        <p:nvSpPr>
          <p:cNvPr id="4" name="Content Placeholder 3"/>
          <p:cNvSpPr>
            <a:spLocks noGrp="1"/>
          </p:cNvSpPr>
          <p:nvPr>
            <p:ph sz="quarter" idx="1"/>
          </p:nvPr>
        </p:nvSpPr>
        <p:spPr>
          <a:xfrm>
            <a:off x="457200" y="2514600"/>
            <a:ext cx="8229600" cy="381000"/>
          </a:xfrm>
        </p:spPr>
        <p:txBody>
          <a:bodyPr>
            <a:normAutofit lnSpcReduction="10000"/>
          </a:bodyPr>
          <a:lstStyle/>
          <a:p>
            <a:pPr marL="0" indent="0">
              <a:buNone/>
            </a:pPr>
            <a:r>
              <a:rPr lang="en-US" sz="2000" dirty="0"/>
              <a:t>Suppose ADC clock = 16 MHz, and Sampling time = 4 cycles</a:t>
            </a:r>
          </a:p>
        </p:txBody>
      </p:sp>
      <mc:AlternateContent xmlns:mc="http://schemas.openxmlformats.org/markup-compatibility/2006" xmlns:a14="http://schemas.microsoft.com/office/drawing/2010/main">
        <mc:Choice Requires="a14">
          <p:sp>
            <p:nvSpPr>
              <p:cNvPr id="5" name="TextBox 4"/>
              <p:cNvSpPr txBox="1"/>
              <p:nvPr/>
            </p:nvSpPr>
            <p:spPr>
              <a:xfrm>
                <a:off x="2281506" y="1603763"/>
                <a:ext cx="4272901" cy="49173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solidFill>
                                <a:srgbClr val="C00000"/>
                              </a:solidFill>
                              <a:latin typeface="Cambria Math" panose="02040503050406030204" pitchFamily="18" charset="0"/>
                            </a:rPr>
                          </m:ctrlPr>
                        </m:sSubPr>
                        <m:e>
                          <m:r>
                            <a:rPr lang="en-US" sz="2400" b="0" i="1" smtClean="0">
                              <a:solidFill>
                                <a:srgbClr val="C00000"/>
                              </a:solidFill>
                              <a:latin typeface="Cambria Math"/>
                            </a:rPr>
                            <m:t>𝑇</m:t>
                          </m:r>
                        </m:e>
                        <m:sub>
                          <m:r>
                            <a:rPr lang="en-US" sz="2400" b="0" i="1" smtClean="0">
                              <a:solidFill>
                                <a:srgbClr val="C00000"/>
                              </a:solidFill>
                              <a:latin typeface="Cambria Math"/>
                            </a:rPr>
                            <m:t>𝐴𝐷𝐶</m:t>
                          </m:r>
                        </m:sub>
                      </m:sSub>
                      <m:r>
                        <a:rPr lang="en-US" sz="2400" b="0" i="1" smtClean="0">
                          <a:solidFill>
                            <a:srgbClr val="C00000"/>
                          </a:solidFill>
                          <a:latin typeface="Cambria Math"/>
                        </a:rPr>
                        <m:t>=</m:t>
                      </m:r>
                      <m:sSub>
                        <m:sSubPr>
                          <m:ctrlPr>
                            <a:rPr lang="en-US" sz="2400" b="0" i="1" smtClean="0">
                              <a:solidFill>
                                <a:srgbClr val="C00000"/>
                              </a:solidFill>
                              <a:latin typeface="Cambria Math" panose="02040503050406030204" pitchFamily="18" charset="0"/>
                            </a:rPr>
                          </m:ctrlPr>
                        </m:sSubPr>
                        <m:e>
                          <m:r>
                            <a:rPr lang="en-US" sz="2400" b="0" i="1" smtClean="0">
                              <a:solidFill>
                                <a:srgbClr val="C00000"/>
                              </a:solidFill>
                              <a:latin typeface="Cambria Math"/>
                            </a:rPr>
                            <m:t>𝑇</m:t>
                          </m:r>
                        </m:e>
                        <m:sub>
                          <m:r>
                            <a:rPr lang="en-US" sz="2400" b="0" i="1" smtClean="0">
                              <a:solidFill>
                                <a:srgbClr val="C00000"/>
                              </a:solidFill>
                              <a:latin typeface="Cambria Math"/>
                            </a:rPr>
                            <m:t>𝑠𝑎𝑚𝑝𝑙𝑖𝑛𝑔</m:t>
                          </m:r>
                        </m:sub>
                      </m:sSub>
                      <m:r>
                        <a:rPr lang="en-US" sz="2400" b="0" i="1" smtClean="0">
                          <a:solidFill>
                            <a:srgbClr val="C00000"/>
                          </a:solidFill>
                          <a:latin typeface="Cambria Math"/>
                        </a:rPr>
                        <m:t>+</m:t>
                      </m:r>
                      <m:sSub>
                        <m:sSubPr>
                          <m:ctrlPr>
                            <a:rPr lang="en-US" sz="2400" b="0" i="1" smtClean="0">
                              <a:solidFill>
                                <a:srgbClr val="C00000"/>
                              </a:solidFill>
                              <a:latin typeface="Cambria Math" panose="02040503050406030204" pitchFamily="18" charset="0"/>
                            </a:rPr>
                          </m:ctrlPr>
                        </m:sSubPr>
                        <m:e>
                          <m:r>
                            <a:rPr lang="en-US" sz="2400" b="0" i="1" smtClean="0">
                              <a:solidFill>
                                <a:srgbClr val="C00000"/>
                              </a:solidFill>
                              <a:latin typeface="Cambria Math"/>
                            </a:rPr>
                            <m:t>𝑇</m:t>
                          </m:r>
                        </m:e>
                        <m:sub>
                          <m:r>
                            <a:rPr lang="en-US" sz="2400" b="0" i="1" smtClean="0">
                              <a:solidFill>
                                <a:srgbClr val="C00000"/>
                              </a:solidFill>
                              <a:latin typeface="Cambria Math"/>
                            </a:rPr>
                            <m:t>𝐶𝑜𝑛𝑣𝑒𝑟𝑠𝑖𝑜𝑛</m:t>
                          </m:r>
                        </m:sub>
                      </m:sSub>
                    </m:oMath>
                  </m:oMathPara>
                </a14:m>
                <a:endParaRPr lang="en-US" sz="2400" dirty="0">
                  <a:solidFill>
                    <a:srgbClr val="C00000"/>
                  </a:solidFill>
                </a:endParaRPr>
              </a:p>
            </p:txBody>
          </p:sp>
        </mc:Choice>
        <mc:Fallback xmlns="">
          <p:sp>
            <p:nvSpPr>
              <p:cNvPr id="5" name="TextBox 4"/>
              <p:cNvSpPr txBox="1">
                <a:spLocks noRot="1" noChangeAspect="1" noMove="1" noResize="1" noEditPoints="1" noAdjustHandles="1" noChangeArrowheads="1" noChangeShapeType="1" noTextEdit="1"/>
              </p:cNvSpPr>
              <p:nvPr/>
            </p:nvSpPr>
            <p:spPr>
              <a:xfrm>
                <a:off x="2281506" y="1603763"/>
                <a:ext cx="4272901" cy="491738"/>
              </a:xfrm>
              <a:prstGeom prst="rect">
                <a:avLst/>
              </a:prstGeom>
              <a:blipFill>
                <a:blip r:embed="rId3"/>
                <a:stretch>
                  <a:fillRect b="-10000"/>
                </a:stretch>
              </a:blipFill>
            </p:spPr>
            <p:txBody>
              <a:bodyPr/>
              <a:lstStyle/>
              <a:p>
                <a:r>
                  <a:rPr lang="en-US">
                    <a:noFill/>
                  </a:rPr>
                  <a:t> </a:t>
                </a:r>
              </a:p>
            </p:txBody>
          </p:sp>
        </mc:Fallback>
      </mc:AlternateContent>
      <p:sp>
        <p:nvSpPr>
          <p:cNvPr id="6" name="TextBox 5"/>
          <p:cNvSpPr txBox="1"/>
          <p:nvPr/>
        </p:nvSpPr>
        <p:spPr>
          <a:xfrm>
            <a:off x="533400" y="3212068"/>
            <a:ext cx="1653722" cy="369332"/>
          </a:xfrm>
          <a:prstGeom prst="rect">
            <a:avLst/>
          </a:prstGeom>
          <a:noFill/>
        </p:spPr>
        <p:txBody>
          <a:bodyPr wrap="none" rtlCol="0">
            <a:spAutoFit/>
          </a:bodyPr>
          <a:lstStyle/>
          <a:p>
            <a:r>
              <a:rPr lang="en-US" dirty="0"/>
              <a:t>For 12-bit ADC</a:t>
            </a:r>
          </a:p>
        </p:txBody>
      </p:sp>
      <mc:AlternateContent xmlns:mc="http://schemas.openxmlformats.org/markup-compatibility/2006" xmlns:a14="http://schemas.microsoft.com/office/drawing/2010/main">
        <mc:Choice Requires="a14">
          <p:sp>
            <p:nvSpPr>
              <p:cNvPr id="7" name="TextBox 6"/>
              <p:cNvSpPr txBox="1"/>
              <p:nvPr/>
            </p:nvSpPr>
            <p:spPr>
              <a:xfrm>
                <a:off x="1952625" y="3733799"/>
                <a:ext cx="4762906"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a:rPr>
                            <m:t>𝑇</m:t>
                          </m:r>
                        </m:e>
                        <m:sub>
                          <m:r>
                            <a:rPr lang="en-US" sz="2400" b="0" i="1" smtClean="0">
                              <a:latin typeface="Cambria Math"/>
                            </a:rPr>
                            <m:t>𝐴𝐷𝐶</m:t>
                          </m:r>
                        </m:sub>
                      </m:sSub>
                      <m:r>
                        <a:rPr lang="en-US" sz="2400" b="0" i="1" smtClean="0">
                          <a:latin typeface="Cambria Math"/>
                        </a:rPr>
                        <m:t>=4+12=16 </m:t>
                      </m:r>
                      <m:r>
                        <a:rPr lang="en-US" sz="2400" b="0" i="1" smtClean="0">
                          <a:latin typeface="Cambria Math"/>
                        </a:rPr>
                        <m:t>𝑐𝑦𝑐𝑙𝑒𝑠</m:t>
                      </m:r>
                      <m:r>
                        <a:rPr lang="en-US" sz="2400" b="0" i="1" smtClean="0">
                          <a:latin typeface="Cambria Math"/>
                        </a:rPr>
                        <m:t>=1 </m:t>
                      </m:r>
                      <m:r>
                        <a:rPr lang="en-US" sz="2400" b="0" i="1" smtClean="0">
                          <a:latin typeface="Cambria Math"/>
                          <a:ea typeface="Cambria Math"/>
                        </a:rPr>
                        <m:t>𝜇</m:t>
                      </m:r>
                      <m:r>
                        <a:rPr lang="en-US" sz="2400" b="0" i="1" smtClean="0">
                          <a:latin typeface="Cambria Math"/>
                          <a:ea typeface="Cambria Math"/>
                        </a:rPr>
                        <m:t>𝑠</m:t>
                      </m:r>
                    </m:oMath>
                  </m:oMathPara>
                </a14:m>
                <a:endParaRPr lang="en-US" sz="2400" dirty="0"/>
              </a:p>
            </p:txBody>
          </p:sp>
        </mc:Choice>
        <mc:Fallback xmlns="">
          <p:sp>
            <p:nvSpPr>
              <p:cNvPr id="7" name="TextBox 6"/>
              <p:cNvSpPr txBox="1">
                <a:spLocks noRot="1" noChangeAspect="1" noMove="1" noResize="1" noEditPoints="1" noAdjustHandles="1" noChangeArrowheads="1" noChangeShapeType="1" noTextEdit="1"/>
              </p:cNvSpPr>
              <p:nvPr/>
            </p:nvSpPr>
            <p:spPr>
              <a:xfrm>
                <a:off x="1952625" y="3733799"/>
                <a:ext cx="4762906" cy="461665"/>
              </a:xfrm>
              <a:prstGeom prst="rect">
                <a:avLst/>
              </a:prstGeom>
              <a:blipFill>
                <a:blip r:embed="rId4"/>
                <a:stretch>
                  <a:fillRect b="-21622"/>
                </a:stretch>
              </a:blipFill>
            </p:spPr>
            <p:txBody>
              <a:bodyPr/>
              <a:lstStyle/>
              <a:p>
                <a:r>
                  <a:rPr lang="en-US">
                    <a:noFill/>
                  </a:rPr>
                  <a:t> </a:t>
                </a:r>
              </a:p>
            </p:txBody>
          </p:sp>
        </mc:Fallback>
      </mc:AlternateContent>
      <p:sp>
        <p:nvSpPr>
          <p:cNvPr id="8" name="TextBox 7"/>
          <p:cNvSpPr txBox="1"/>
          <p:nvPr/>
        </p:nvSpPr>
        <p:spPr>
          <a:xfrm>
            <a:off x="533400" y="4419600"/>
            <a:ext cx="1538306" cy="369332"/>
          </a:xfrm>
          <a:prstGeom prst="rect">
            <a:avLst/>
          </a:prstGeom>
          <a:noFill/>
        </p:spPr>
        <p:txBody>
          <a:bodyPr wrap="none" rtlCol="0">
            <a:spAutoFit/>
          </a:bodyPr>
          <a:lstStyle/>
          <a:p>
            <a:r>
              <a:rPr lang="en-US" dirty="0"/>
              <a:t>For 6-bit ADC</a:t>
            </a:r>
          </a:p>
        </p:txBody>
      </p:sp>
      <mc:AlternateContent xmlns:mc="http://schemas.openxmlformats.org/markup-compatibility/2006" xmlns:a14="http://schemas.microsoft.com/office/drawing/2010/main">
        <mc:Choice Requires="a14">
          <p:sp>
            <p:nvSpPr>
              <p:cNvPr id="9" name="TextBox 8"/>
              <p:cNvSpPr txBox="1"/>
              <p:nvPr/>
            </p:nvSpPr>
            <p:spPr>
              <a:xfrm>
                <a:off x="1981200" y="4953000"/>
                <a:ext cx="5165260" cy="46166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a:rPr>
                            <m:t>𝑇</m:t>
                          </m:r>
                        </m:e>
                        <m:sub>
                          <m:r>
                            <a:rPr lang="en-US" sz="2400" b="0" i="1" smtClean="0">
                              <a:latin typeface="Cambria Math"/>
                            </a:rPr>
                            <m:t>𝐴𝐷𝐶</m:t>
                          </m:r>
                        </m:sub>
                      </m:sSub>
                      <m:r>
                        <a:rPr lang="en-US" sz="2400" b="0" i="1" smtClean="0">
                          <a:latin typeface="Cambria Math"/>
                        </a:rPr>
                        <m:t>=4+6=10 </m:t>
                      </m:r>
                      <m:r>
                        <a:rPr lang="en-US" sz="2400" b="0" i="1" smtClean="0">
                          <a:latin typeface="Cambria Math"/>
                        </a:rPr>
                        <m:t>𝑐𝑦𝑐𝑙𝑒𝑠</m:t>
                      </m:r>
                      <m:r>
                        <a:rPr lang="en-US" sz="2400" b="0" i="1" smtClean="0">
                          <a:latin typeface="Cambria Math"/>
                        </a:rPr>
                        <m:t>=0.625 </m:t>
                      </m:r>
                      <m:r>
                        <a:rPr lang="en-US" sz="2400" i="1">
                          <a:latin typeface="Cambria Math"/>
                          <a:ea typeface="Cambria Math"/>
                        </a:rPr>
                        <m:t>𝜇</m:t>
                      </m:r>
                      <m:r>
                        <a:rPr lang="en-US" sz="2400" b="0" i="1" smtClean="0">
                          <a:latin typeface="Cambria Math"/>
                        </a:rPr>
                        <m:t>𝑠</m:t>
                      </m:r>
                    </m:oMath>
                  </m:oMathPara>
                </a14:m>
                <a:endParaRPr lang="en-US" sz="2400" dirty="0"/>
              </a:p>
            </p:txBody>
          </p:sp>
        </mc:Choice>
        <mc:Fallback xmlns="">
          <p:sp>
            <p:nvSpPr>
              <p:cNvPr id="9" name="TextBox 8"/>
              <p:cNvSpPr txBox="1">
                <a:spLocks noRot="1" noChangeAspect="1" noMove="1" noResize="1" noEditPoints="1" noAdjustHandles="1" noChangeArrowheads="1" noChangeShapeType="1" noTextEdit="1"/>
              </p:cNvSpPr>
              <p:nvPr/>
            </p:nvSpPr>
            <p:spPr>
              <a:xfrm>
                <a:off x="1981200" y="4953000"/>
                <a:ext cx="5165260" cy="461665"/>
              </a:xfrm>
              <a:prstGeom prst="rect">
                <a:avLst/>
              </a:prstGeom>
              <a:blipFill>
                <a:blip r:embed="rId5"/>
                <a:stretch>
                  <a:fillRect b="-21622"/>
                </a:stretch>
              </a:blipFill>
            </p:spPr>
            <p:txBody>
              <a:bodyPr/>
              <a:lstStyle/>
              <a:p>
                <a:r>
                  <a:rPr lang="en-US">
                    <a:noFill/>
                  </a:rPr>
                  <a:t> </a:t>
                </a:r>
              </a:p>
            </p:txBody>
          </p:sp>
        </mc:Fallback>
      </mc:AlternateContent>
    </p:spTree>
    <p:extLst>
      <p:ext uri="{BB962C8B-B14F-4D97-AF65-F5344CB8AC3E}">
        <p14:creationId xmlns:p14="http://schemas.microsoft.com/office/powerpoint/2010/main" val="3574732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ADC: Regular </a:t>
            </a:r>
            <a:r>
              <a:rPr lang="en-US" i="1" dirty="0" err="1"/>
              <a:t>vs</a:t>
            </a:r>
            <a:r>
              <a:rPr lang="en-US" dirty="0"/>
              <a:t> injected</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14</a:t>
            </a:fld>
            <a:endParaRPr kumimoji="0"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5799" y="1600200"/>
            <a:ext cx="7942041" cy="4114800"/>
          </a:xfrm>
          <a:prstGeom prst="rect">
            <a:avLst/>
          </a:prstGeom>
        </p:spPr>
      </p:pic>
    </p:spTree>
    <p:extLst>
      <p:ext uri="{BB962C8B-B14F-4D97-AF65-F5344CB8AC3E}">
        <p14:creationId xmlns:p14="http://schemas.microsoft.com/office/powerpoint/2010/main" val="4116810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ADC Conversion Modes</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15</a:t>
            </a:fld>
            <a:endParaRPr kumimoji="0"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0" y="1981200"/>
            <a:ext cx="8449169" cy="3962400"/>
          </a:xfrm>
          <a:prstGeom prst="rect">
            <a:avLst/>
          </a:prstGeom>
        </p:spPr>
      </p:pic>
      <p:sp>
        <p:nvSpPr>
          <p:cNvPr id="9" name="TextBox 8">
            <a:extLst>
              <a:ext uri="{FF2B5EF4-FFF2-40B4-BE49-F238E27FC236}">
                <a16:creationId xmlns:a16="http://schemas.microsoft.com/office/drawing/2014/main" id="{1F3CD7A6-2008-A84C-A632-BC25B54E1F82}"/>
              </a:ext>
            </a:extLst>
          </p:cNvPr>
          <p:cNvSpPr txBox="1"/>
          <p:nvPr/>
        </p:nvSpPr>
        <p:spPr>
          <a:xfrm>
            <a:off x="1364228" y="1405493"/>
            <a:ext cx="2148345" cy="369332"/>
          </a:xfrm>
          <a:prstGeom prst="rect">
            <a:avLst/>
          </a:prstGeom>
          <a:noFill/>
        </p:spPr>
        <p:txBody>
          <a:bodyPr wrap="none" rtlCol="0">
            <a:spAutoFit/>
          </a:bodyPr>
          <a:lstStyle/>
          <a:p>
            <a:r>
              <a:rPr lang="en-US" dirty="0">
                <a:solidFill>
                  <a:srgbClr val="C00000"/>
                </a:solidFill>
              </a:rPr>
              <a:t>Single Channel Mode</a:t>
            </a:r>
          </a:p>
        </p:txBody>
      </p:sp>
      <p:sp>
        <p:nvSpPr>
          <p:cNvPr id="10" name="TextBox 9">
            <a:extLst>
              <a:ext uri="{FF2B5EF4-FFF2-40B4-BE49-F238E27FC236}">
                <a16:creationId xmlns:a16="http://schemas.microsoft.com/office/drawing/2014/main" id="{704000FD-E41A-C943-B81B-1322DF993B7A}"/>
              </a:ext>
            </a:extLst>
          </p:cNvPr>
          <p:cNvSpPr txBox="1"/>
          <p:nvPr/>
        </p:nvSpPr>
        <p:spPr>
          <a:xfrm>
            <a:off x="6070260" y="1405493"/>
            <a:ext cx="1202573" cy="369332"/>
          </a:xfrm>
          <a:prstGeom prst="rect">
            <a:avLst/>
          </a:prstGeom>
          <a:noFill/>
        </p:spPr>
        <p:txBody>
          <a:bodyPr wrap="none" rtlCol="0">
            <a:spAutoFit/>
          </a:bodyPr>
          <a:lstStyle/>
          <a:p>
            <a:r>
              <a:rPr lang="en-US" dirty="0">
                <a:solidFill>
                  <a:srgbClr val="C00000"/>
                </a:solidFill>
              </a:rPr>
              <a:t>Scan Mode</a:t>
            </a:r>
          </a:p>
        </p:txBody>
      </p:sp>
    </p:spTree>
    <p:extLst>
      <p:ext uri="{BB962C8B-B14F-4D97-AF65-F5344CB8AC3E}">
        <p14:creationId xmlns:p14="http://schemas.microsoft.com/office/powerpoint/2010/main" val="256088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1: ADC with Polling (Busy Waiting)</a:t>
            </a:r>
          </a:p>
        </p:txBody>
      </p:sp>
      <p:sp>
        <p:nvSpPr>
          <p:cNvPr id="3" name="Slide Number Placeholder 2"/>
          <p:cNvSpPr>
            <a:spLocks noGrp="1"/>
          </p:cNvSpPr>
          <p:nvPr>
            <p:ph type="sldNum" sz="quarter" idx="12"/>
          </p:nvPr>
        </p:nvSpPr>
        <p:spPr>
          <a:xfrm>
            <a:off x="612648" y="6356350"/>
            <a:ext cx="1981200" cy="365760"/>
          </a:xfrm>
        </p:spPr>
        <p:txBody>
          <a:bodyPr/>
          <a:lstStyle/>
          <a:p>
            <a:fld id="{EA7C8D44-3667-46F6-9772-CC52308E2A7F}" type="slidenum">
              <a:rPr kumimoji="0" lang="en-US" smtClean="0"/>
              <a:pPr/>
              <a:t>16</a:t>
            </a:fld>
            <a:endParaRPr kumimoji="0" lang="en-US" dirty="0"/>
          </a:p>
        </p:txBody>
      </p:sp>
      <p:cxnSp>
        <p:nvCxnSpPr>
          <p:cNvPr id="6" name="Straight Arrow Connector 5"/>
          <p:cNvCxnSpPr>
            <a:cxnSpLocks/>
            <a:stCxn id="44" idx="4"/>
          </p:cNvCxnSpPr>
          <p:nvPr/>
        </p:nvCxnSpPr>
        <p:spPr>
          <a:xfrm flipH="1">
            <a:off x="2437533" y="4371201"/>
            <a:ext cx="868" cy="200477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779899" y="1195510"/>
            <a:ext cx="3315267" cy="646331"/>
          </a:xfrm>
          <a:prstGeom prst="rect">
            <a:avLst/>
          </a:prstGeom>
          <a:noFill/>
        </p:spPr>
        <p:txBody>
          <a:bodyPr wrap="none" rtlCol="0">
            <a:spAutoFit/>
          </a:bodyPr>
          <a:lstStyle/>
          <a:p>
            <a:pPr algn="ctr"/>
            <a:r>
              <a:rPr lang="en-US" dirty="0"/>
              <a:t>Main program</a:t>
            </a:r>
          </a:p>
          <a:p>
            <a:pPr algn="ctr"/>
            <a:r>
              <a:rPr lang="en-US" dirty="0"/>
              <a:t>(ADC in single conversion mode)</a:t>
            </a:r>
          </a:p>
        </p:txBody>
      </p:sp>
      <p:sp>
        <p:nvSpPr>
          <p:cNvPr id="8" name="Rectangle 7"/>
          <p:cNvSpPr/>
          <p:nvPr/>
        </p:nvSpPr>
        <p:spPr>
          <a:xfrm>
            <a:off x="7361000" y="2662417"/>
            <a:ext cx="1181100" cy="887820"/>
          </a:xfrm>
          <a:prstGeom prst="rec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solidFill>
                  <a:schemeClr val="bg1"/>
                </a:solidFill>
              </a:rPr>
              <a:t>ADC</a:t>
            </a:r>
          </a:p>
        </p:txBody>
      </p:sp>
      <p:cxnSp>
        <p:nvCxnSpPr>
          <p:cNvPr id="20" name="Straight Arrow Connector 19"/>
          <p:cNvCxnSpPr>
            <a:cxnSpLocks/>
            <a:stCxn id="40" idx="3"/>
          </p:cNvCxnSpPr>
          <p:nvPr/>
        </p:nvCxnSpPr>
        <p:spPr>
          <a:xfrm>
            <a:off x="4229101" y="2674231"/>
            <a:ext cx="3131899" cy="0"/>
          </a:xfrm>
          <a:prstGeom prst="straightConnector1">
            <a:avLst/>
          </a:prstGeom>
          <a:ln w="28575">
            <a:solidFill>
              <a:srgbClr val="C00000"/>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412470" y="2023453"/>
            <a:ext cx="2948530" cy="646331"/>
          </a:xfrm>
          <a:prstGeom prst="rect">
            <a:avLst/>
          </a:prstGeom>
          <a:noFill/>
        </p:spPr>
        <p:txBody>
          <a:bodyPr wrap="square" rtlCol="0">
            <a:spAutoFit/>
          </a:bodyPr>
          <a:lstStyle/>
          <a:p>
            <a:r>
              <a:rPr lang="en-US" i="1" dirty="0"/>
              <a:t>Software starts one ADC conversion on a single channel.</a:t>
            </a:r>
          </a:p>
        </p:txBody>
      </p:sp>
      <p:sp>
        <p:nvSpPr>
          <p:cNvPr id="44" name="Parallelogram 43"/>
          <p:cNvSpPr/>
          <p:nvPr/>
        </p:nvSpPr>
        <p:spPr>
          <a:xfrm>
            <a:off x="304802" y="3609201"/>
            <a:ext cx="4267198" cy="76200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Wait until </a:t>
            </a:r>
            <a:r>
              <a:rPr lang="en-US" sz="1700" b="1" dirty="0">
                <a:latin typeface="Consolas" panose="020B0609020204030204" pitchFamily="49" charset="0"/>
                <a:cs typeface="Consolas" panose="020B0609020204030204" pitchFamily="49" charset="0"/>
              </a:rPr>
              <a:t>EOC_MST</a:t>
            </a:r>
            <a:r>
              <a:rPr lang="en-US" dirty="0"/>
              <a:t> is set in  ADC common status register (</a:t>
            </a:r>
            <a:r>
              <a:rPr lang="en-US" b="1" dirty="0">
                <a:latin typeface="Consolas" panose="020B0609020204030204" pitchFamily="49" charset="0"/>
                <a:cs typeface="Consolas" panose="020B0609020204030204" pitchFamily="49" charset="0"/>
              </a:rPr>
              <a:t>CSR</a:t>
            </a:r>
            <a:r>
              <a:rPr lang="en-US" dirty="0"/>
              <a:t>)</a:t>
            </a:r>
            <a:endParaRPr lang="en-US" sz="1700" b="1" dirty="0">
              <a:latin typeface="Consolas" panose="020B0609020204030204" pitchFamily="49" charset="0"/>
              <a:cs typeface="Consolas" panose="020B0609020204030204" pitchFamily="49" charset="0"/>
            </a:endParaRPr>
          </a:p>
        </p:txBody>
      </p:sp>
      <p:cxnSp>
        <p:nvCxnSpPr>
          <p:cNvPr id="45" name="Straight Arrow Connector 44"/>
          <p:cNvCxnSpPr>
            <a:cxnSpLocks/>
            <a:stCxn id="7" idx="2"/>
            <a:endCxn id="44" idx="0"/>
          </p:cNvCxnSpPr>
          <p:nvPr/>
        </p:nvCxnSpPr>
        <p:spPr>
          <a:xfrm>
            <a:off x="2437533" y="1841841"/>
            <a:ext cx="868" cy="176736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1184996" y="4855620"/>
            <a:ext cx="2505074" cy="6530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cs typeface="Consolas" panose="020B0609020204030204" pitchFamily="49" charset="0"/>
              </a:rPr>
              <a:t>Result = ADC1-&gt;DR;</a:t>
            </a:r>
          </a:p>
        </p:txBody>
      </p:sp>
      <p:cxnSp>
        <p:nvCxnSpPr>
          <p:cNvPr id="64" name="Straight Arrow Connector 63"/>
          <p:cNvCxnSpPr>
            <a:cxnSpLocks/>
          </p:cNvCxnSpPr>
          <p:nvPr/>
        </p:nvCxnSpPr>
        <p:spPr>
          <a:xfrm flipV="1">
            <a:off x="152400" y="2133600"/>
            <a:ext cx="0" cy="3657600"/>
          </a:xfrm>
          <a:prstGeom prst="straightConnector1">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cxnSpLocks/>
          </p:cNvCxnSpPr>
          <p:nvPr/>
        </p:nvCxnSpPr>
        <p:spPr>
          <a:xfrm>
            <a:off x="152400" y="2133600"/>
            <a:ext cx="2306340" cy="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cxnSpLocks/>
          </p:cNvCxnSpPr>
          <p:nvPr/>
        </p:nvCxnSpPr>
        <p:spPr>
          <a:xfrm flipH="1">
            <a:off x="152400" y="5791200"/>
            <a:ext cx="2286001" cy="0"/>
          </a:xfrm>
          <a:prstGeom prst="straightConnector1">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4" name="TextBox 73"/>
          <p:cNvSpPr txBox="1"/>
          <p:nvPr/>
        </p:nvSpPr>
        <p:spPr>
          <a:xfrm>
            <a:off x="226491" y="5791200"/>
            <a:ext cx="2211042" cy="584775"/>
          </a:xfrm>
          <a:prstGeom prst="rect">
            <a:avLst/>
          </a:prstGeom>
          <a:noFill/>
        </p:spPr>
        <p:txBody>
          <a:bodyPr wrap="square" rtlCol="0">
            <a:spAutoFit/>
          </a:bodyPr>
          <a:lstStyle/>
          <a:p>
            <a:pPr algn="ctr"/>
            <a:r>
              <a:rPr lang="en-US" sz="1600" dirty="0"/>
              <a:t>Repeat if more conversions are needed</a:t>
            </a:r>
          </a:p>
        </p:txBody>
      </p:sp>
      <p:sp>
        <p:nvSpPr>
          <p:cNvPr id="40" name="Rectangle 39">
            <a:extLst>
              <a:ext uri="{FF2B5EF4-FFF2-40B4-BE49-F238E27FC236}">
                <a16:creationId xmlns:a16="http://schemas.microsoft.com/office/drawing/2014/main" id="{9F3EBECA-6F36-E344-9384-1142ED86EC7E}"/>
              </a:ext>
            </a:extLst>
          </p:cNvPr>
          <p:cNvSpPr/>
          <p:nvPr/>
        </p:nvSpPr>
        <p:spPr>
          <a:xfrm>
            <a:off x="647701" y="2375996"/>
            <a:ext cx="3581400" cy="5964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cs typeface="Consolas" panose="020B0609020204030204" pitchFamily="49" charset="0"/>
              </a:rPr>
              <a:t>ADC1-&gt;CR |= ADC_CR_ADSTART; </a:t>
            </a:r>
          </a:p>
        </p:txBody>
      </p:sp>
      <p:sp>
        <p:nvSpPr>
          <p:cNvPr id="62" name="Rectangle 61">
            <a:extLst>
              <a:ext uri="{FF2B5EF4-FFF2-40B4-BE49-F238E27FC236}">
                <a16:creationId xmlns:a16="http://schemas.microsoft.com/office/drawing/2014/main" id="{912F38A4-8621-6B48-B27C-B71C03A36F30}"/>
              </a:ext>
            </a:extLst>
          </p:cNvPr>
          <p:cNvSpPr/>
          <p:nvPr/>
        </p:nvSpPr>
        <p:spPr>
          <a:xfrm>
            <a:off x="6960949" y="3607101"/>
            <a:ext cx="1981201" cy="646331"/>
          </a:xfrm>
          <a:prstGeom prst="rect">
            <a:avLst/>
          </a:prstGeom>
        </p:spPr>
        <p:txBody>
          <a:bodyPr wrap="square">
            <a:spAutoFit/>
          </a:bodyPr>
          <a:lstStyle/>
          <a:p>
            <a:pPr algn="ctr"/>
            <a:r>
              <a:rPr lang="en-US" dirty="0">
                <a:solidFill>
                  <a:srgbClr val="C00000"/>
                </a:solidFill>
              </a:rPr>
              <a:t>Hardware sets </a:t>
            </a:r>
            <a:r>
              <a:rPr lang="en-US" b="1" dirty="0">
                <a:solidFill>
                  <a:srgbClr val="C00000"/>
                </a:solidFill>
                <a:latin typeface="Consolas" panose="020B0609020204030204" pitchFamily="49" charset="0"/>
                <a:cs typeface="Consolas" panose="020B0609020204030204" pitchFamily="49" charset="0"/>
              </a:rPr>
              <a:t>EOC_MST</a:t>
            </a:r>
            <a:r>
              <a:rPr lang="en-US" dirty="0">
                <a:solidFill>
                  <a:srgbClr val="C00000"/>
                </a:solidFill>
              </a:rPr>
              <a:t> if done.</a:t>
            </a:r>
          </a:p>
        </p:txBody>
      </p:sp>
    </p:spTree>
    <p:extLst>
      <p:ext uri="{BB962C8B-B14F-4D97-AF65-F5344CB8AC3E}">
        <p14:creationId xmlns:p14="http://schemas.microsoft.com/office/powerpoint/2010/main" val="2030241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Example 2: ADC with Interrupts</a:t>
            </a:r>
          </a:p>
        </p:txBody>
      </p:sp>
      <p:sp>
        <p:nvSpPr>
          <p:cNvPr id="3" name="Slide Number Placeholder 2"/>
          <p:cNvSpPr>
            <a:spLocks noGrp="1"/>
          </p:cNvSpPr>
          <p:nvPr>
            <p:ph type="sldNum" sz="quarter" idx="12"/>
          </p:nvPr>
        </p:nvSpPr>
        <p:spPr>
          <a:xfrm>
            <a:off x="612648" y="6356350"/>
            <a:ext cx="1981200" cy="365760"/>
          </a:xfrm>
        </p:spPr>
        <p:txBody>
          <a:bodyPr/>
          <a:lstStyle/>
          <a:p>
            <a:fld id="{EA7C8D44-3667-46F6-9772-CC52308E2A7F}" type="slidenum">
              <a:rPr kumimoji="0" lang="en-US" smtClean="0"/>
              <a:pPr/>
              <a:t>17</a:t>
            </a:fld>
            <a:endParaRPr kumimoji="0" lang="en-US" dirty="0"/>
          </a:p>
        </p:txBody>
      </p:sp>
      <p:sp>
        <p:nvSpPr>
          <p:cNvPr id="7" name="TextBox 6"/>
          <p:cNvSpPr txBox="1"/>
          <p:nvPr/>
        </p:nvSpPr>
        <p:spPr>
          <a:xfrm>
            <a:off x="1628156" y="1472869"/>
            <a:ext cx="1485343" cy="369332"/>
          </a:xfrm>
          <a:prstGeom prst="rect">
            <a:avLst/>
          </a:prstGeom>
          <a:noFill/>
        </p:spPr>
        <p:txBody>
          <a:bodyPr wrap="none" rtlCol="0">
            <a:spAutoFit/>
          </a:bodyPr>
          <a:lstStyle/>
          <a:p>
            <a:r>
              <a:rPr lang="en-US" dirty="0"/>
              <a:t>Main program</a:t>
            </a:r>
          </a:p>
        </p:txBody>
      </p:sp>
      <p:cxnSp>
        <p:nvCxnSpPr>
          <p:cNvPr id="45" name="Straight Arrow Connector 44"/>
          <p:cNvCxnSpPr>
            <a:cxnSpLocks/>
          </p:cNvCxnSpPr>
          <p:nvPr/>
        </p:nvCxnSpPr>
        <p:spPr>
          <a:xfrm>
            <a:off x="2370829" y="1886861"/>
            <a:ext cx="0" cy="206981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1304030" y="2190935"/>
            <a:ext cx="2133598" cy="6530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Configure and Starts ADC</a:t>
            </a:r>
          </a:p>
        </p:txBody>
      </p:sp>
      <p:sp>
        <p:nvSpPr>
          <p:cNvPr id="11" name="Rectangle 10">
            <a:extLst>
              <a:ext uri="{FF2B5EF4-FFF2-40B4-BE49-F238E27FC236}">
                <a16:creationId xmlns:a16="http://schemas.microsoft.com/office/drawing/2014/main" id="{99380903-1123-CA4B-A40E-07C926C6AC87}"/>
              </a:ext>
            </a:extLst>
          </p:cNvPr>
          <p:cNvSpPr/>
          <p:nvPr/>
        </p:nvSpPr>
        <p:spPr>
          <a:xfrm>
            <a:off x="4525943" y="2815968"/>
            <a:ext cx="4237057" cy="2031325"/>
          </a:xfrm>
          <a:prstGeom prst="rect">
            <a:avLst/>
          </a:prstGeom>
        </p:spPr>
        <p:style>
          <a:lnRef idx="2">
            <a:schemeClr val="accent1"/>
          </a:lnRef>
          <a:fillRef idx="1">
            <a:schemeClr val="lt1"/>
          </a:fillRef>
          <a:effectRef idx="0">
            <a:schemeClr val="accent1"/>
          </a:effectRef>
          <a:fontRef idx="minor">
            <a:schemeClr val="dk1"/>
          </a:fontRef>
        </p:style>
        <p:txBody>
          <a:bodyPr wrap="none">
            <a:spAutoFit/>
          </a:bodyPr>
          <a:lstStyle/>
          <a:p>
            <a:r>
              <a:rPr lang="en-US" dirty="0">
                <a:latin typeface="Consolas" panose="020B0609020204030204" pitchFamily="49" charset="0"/>
                <a:cs typeface="Consolas" panose="020B0609020204030204" pitchFamily="49" charset="0"/>
              </a:rPr>
              <a:t>void </a:t>
            </a:r>
            <a:r>
              <a:rPr lang="en-US" b="1" dirty="0">
                <a:latin typeface="Consolas" panose="020B0609020204030204" pitchFamily="49" charset="0"/>
                <a:cs typeface="Consolas" panose="020B0609020204030204" pitchFamily="49" charset="0"/>
              </a:rPr>
              <a:t>ADC1_2_IRQHandler</a:t>
            </a:r>
            <a:r>
              <a:rPr lang="en-US" dirty="0">
                <a:latin typeface="Consolas" panose="020B0609020204030204" pitchFamily="49" charset="0"/>
                <a:cs typeface="Consolas" panose="020B0609020204030204" pitchFamily="49" charset="0"/>
              </a:rPr>
              <a:t>(void){</a:t>
            </a:r>
          </a:p>
          <a:p>
            <a:r>
              <a:rPr lang="en-US" dirty="0">
                <a:latin typeface="Consolas" panose="020B0609020204030204" pitchFamily="49" charset="0"/>
                <a:cs typeface="Consolas" panose="020B0609020204030204" pitchFamily="49" charset="0"/>
              </a:rPr>
              <a:t>   if (ADC1-&gt;ISR | ADC_ISR_EOC){</a:t>
            </a:r>
          </a:p>
          <a:p>
            <a:r>
              <a:rPr lang="en-US" dirty="0">
                <a:latin typeface="Consolas" panose="020B0609020204030204" pitchFamily="49" charset="0"/>
                <a:cs typeface="Consolas" panose="020B0609020204030204" pitchFamily="49" charset="0"/>
              </a:rPr>
              <a:t>       </a:t>
            </a:r>
            <a:r>
              <a:rPr lang="en-US" dirty="0">
                <a:solidFill>
                  <a:srgbClr val="C00000"/>
                </a:solidFill>
                <a:latin typeface="Consolas" panose="020B0609020204030204" pitchFamily="49" charset="0"/>
                <a:cs typeface="Consolas" panose="020B0609020204030204" pitchFamily="49" charset="0"/>
              </a:rPr>
              <a:t>buffer[</a:t>
            </a:r>
            <a:r>
              <a:rPr lang="en-US" dirty="0" err="1">
                <a:solidFill>
                  <a:srgbClr val="C00000"/>
                </a:solidFill>
                <a:latin typeface="Consolas" panose="020B0609020204030204" pitchFamily="49" charset="0"/>
                <a:cs typeface="Consolas" panose="020B0609020204030204" pitchFamily="49" charset="0"/>
              </a:rPr>
              <a:t>i</a:t>
            </a:r>
            <a:r>
              <a:rPr lang="en-US" dirty="0">
                <a:solidFill>
                  <a:srgbClr val="C00000"/>
                </a:solidFill>
                <a:latin typeface="Consolas" panose="020B0609020204030204" pitchFamily="49" charset="0"/>
                <a:cs typeface="Consolas" panose="020B0609020204030204" pitchFamily="49" charset="0"/>
              </a:rPr>
              <a:t>] = ADC1-&gt;DR</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i</a:t>
            </a:r>
            <a:r>
              <a:rPr lang="en-US"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a:t>
            </a:r>
          </a:p>
        </p:txBody>
      </p:sp>
      <p:cxnSp>
        <p:nvCxnSpPr>
          <p:cNvPr id="26" name="Straight Arrow Connector 25">
            <a:extLst>
              <a:ext uri="{FF2B5EF4-FFF2-40B4-BE49-F238E27FC236}">
                <a16:creationId xmlns:a16="http://schemas.microsoft.com/office/drawing/2014/main" id="{00DFDF47-D22B-414E-BF3C-9928CAE41453}"/>
              </a:ext>
            </a:extLst>
          </p:cNvPr>
          <p:cNvCxnSpPr>
            <a:cxnSpLocks/>
          </p:cNvCxnSpPr>
          <p:nvPr/>
        </p:nvCxnSpPr>
        <p:spPr>
          <a:xfrm flipV="1">
            <a:off x="2370829" y="2190935"/>
            <a:ext cx="2468302" cy="1765746"/>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A7AD0856-75D6-324F-A031-42C7DB6DDDCC}"/>
              </a:ext>
            </a:extLst>
          </p:cNvPr>
          <p:cNvCxnSpPr>
            <a:cxnSpLocks/>
          </p:cNvCxnSpPr>
          <p:nvPr/>
        </p:nvCxnSpPr>
        <p:spPr>
          <a:xfrm>
            <a:off x="6583343" y="2190935"/>
            <a:ext cx="0" cy="625033"/>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10FB44E-869C-A647-886F-4029F9175C43}"/>
              </a:ext>
            </a:extLst>
          </p:cNvPr>
          <p:cNvCxnSpPr>
            <a:cxnSpLocks/>
          </p:cNvCxnSpPr>
          <p:nvPr/>
        </p:nvCxnSpPr>
        <p:spPr>
          <a:xfrm flipH="1" flipV="1">
            <a:off x="2370827" y="4026180"/>
            <a:ext cx="2385420" cy="1446147"/>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60CC7DC-39C5-6B42-A783-5432314C099C}"/>
              </a:ext>
            </a:extLst>
          </p:cNvPr>
          <p:cNvCxnSpPr>
            <a:cxnSpLocks/>
          </p:cNvCxnSpPr>
          <p:nvPr/>
        </p:nvCxnSpPr>
        <p:spPr>
          <a:xfrm>
            <a:off x="2375596" y="4026181"/>
            <a:ext cx="0" cy="206981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73201B23-5E75-6C45-A3F0-63E90457ACC8}"/>
              </a:ext>
            </a:extLst>
          </p:cNvPr>
          <p:cNvCxnSpPr>
            <a:cxnSpLocks/>
          </p:cNvCxnSpPr>
          <p:nvPr/>
        </p:nvCxnSpPr>
        <p:spPr>
          <a:xfrm>
            <a:off x="4839131" y="2190935"/>
            <a:ext cx="1744212" cy="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18A183FB-296B-934F-B256-DC52C6FC915A}"/>
              </a:ext>
            </a:extLst>
          </p:cNvPr>
          <p:cNvCxnSpPr>
            <a:cxnSpLocks/>
          </p:cNvCxnSpPr>
          <p:nvPr/>
        </p:nvCxnSpPr>
        <p:spPr>
          <a:xfrm flipH="1">
            <a:off x="4756247" y="5472326"/>
            <a:ext cx="1744212" cy="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AA6EEE5E-3553-DD46-8460-2EEC015D928B}"/>
              </a:ext>
            </a:extLst>
          </p:cNvPr>
          <p:cNvCxnSpPr>
            <a:cxnSpLocks/>
          </p:cNvCxnSpPr>
          <p:nvPr/>
        </p:nvCxnSpPr>
        <p:spPr>
          <a:xfrm>
            <a:off x="6500459" y="4847293"/>
            <a:ext cx="0" cy="625033"/>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B05D0272-A3C2-344C-9741-3E6E56E747BB}"/>
              </a:ext>
            </a:extLst>
          </p:cNvPr>
          <p:cNvSpPr txBox="1"/>
          <p:nvPr/>
        </p:nvSpPr>
        <p:spPr>
          <a:xfrm>
            <a:off x="291258" y="3306491"/>
            <a:ext cx="1918542" cy="646331"/>
          </a:xfrm>
          <a:prstGeom prst="rect">
            <a:avLst/>
          </a:prstGeom>
          <a:noFill/>
        </p:spPr>
        <p:txBody>
          <a:bodyPr wrap="square" rtlCol="0">
            <a:spAutoFit/>
          </a:bodyPr>
          <a:lstStyle/>
          <a:p>
            <a:pPr algn="ctr"/>
            <a:r>
              <a:rPr lang="en-US" dirty="0"/>
              <a:t>An ADC interrupt request arrives.</a:t>
            </a:r>
          </a:p>
        </p:txBody>
      </p:sp>
      <p:cxnSp>
        <p:nvCxnSpPr>
          <p:cNvPr id="59" name="Straight Arrow Connector 58">
            <a:extLst>
              <a:ext uri="{FF2B5EF4-FFF2-40B4-BE49-F238E27FC236}">
                <a16:creationId xmlns:a16="http://schemas.microsoft.com/office/drawing/2014/main" id="{01D7AC7C-F3D4-9941-8156-AC680D2DD3DB}"/>
              </a:ext>
            </a:extLst>
          </p:cNvPr>
          <p:cNvCxnSpPr>
            <a:cxnSpLocks/>
          </p:cNvCxnSpPr>
          <p:nvPr/>
        </p:nvCxnSpPr>
        <p:spPr>
          <a:xfrm>
            <a:off x="236897" y="3952822"/>
            <a:ext cx="2108167" cy="0"/>
          </a:xfrm>
          <a:prstGeom prst="straightConnector1">
            <a:avLst/>
          </a:prstGeom>
          <a:ln w="38100">
            <a:solidFill>
              <a:srgbClr val="C00000"/>
            </a:solidFill>
            <a:prstDash val="sysDash"/>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0647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down)">
                                      <p:cBhvr>
                                        <p:cTn id="7" dur="500"/>
                                        <p:tgtEl>
                                          <p:spTgt spid="2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left)">
                                      <p:cBhvr>
                                        <p:cTn id="11" dur="500"/>
                                        <p:tgtEl>
                                          <p:spTgt spid="46"/>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wipe(up)">
                                      <p:cBhvr>
                                        <p:cTn id="15" dur="500"/>
                                        <p:tgtEl>
                                          <p:spTgt spid="29"/>
                                        </p:tgtEl>
                                      </p:cBhvr>
                                    </p:animEffect>
                                  </p:childTnLst>
                                </p:cTn>
                              </p:par>
                            </p:childTnLst>
                          </p:cTn>
                        </p:par>
                        <p:par>
                          <p:cTn id="16" fill="hold">
                            <p:stCondLst>
                              <p:cond delay="1500"/>
                            </p:stCondLst>
                            <p:childTnLst>
                              <p:par>
                                <p:cTn id="17" presetID="1"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par>
                          <p:cTn id="19" fill="hold">
                            <p:stCondLst>
                              <p:cond delay="1500"/>
                            </p:stCondLst>
                            <p:childTnLst>
                              <p:par>
                                <p:cTn id="20" presetID="22" presetClass="entr" presetSubtype="1" fill="hold" nodeType="after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wipe(up)">
                                      <p:cBhvr>
                                        <p:cTn id="22" dur="500"/>
                                        <p:tgtEl>
                                          <p:spTgt spid="52"/>
                                        </p:tgtEl>
                                      </p:cBhvr>
                                    </p:animEffect>
                                  </p:childTnLst>
                                </p:cTn>
                              </p:par>
                            </p:childTnLst>
                          </p:cTn>
                        </p:par>
                        <p:par>
                          <p:cTn id="23" fill="hold">
                            <p:stCondLst>
                              <p:cond delay="2000"/>
                            </p:stCondLst>
                            <p:childTnLst>
                              <p:par>
                                <p:cTn id="24" presetID="22" presetClass="entr" presetSubtype="2" fill="hold" nodeType="afterEffect">
                                  <p:stCondLst>
                                    <p:cond delay="0"/>
                                  </p:stCondLst>
                                  <p:childTnLst>
                                    <p:set>
                                      <p:cBhvr>
                                        <p:cTn id="25" dur="1" fill="hold">
                                          <p:stCondLst>
                                            <p:cond delay="0"/>
                                          </p:stCondLst>
                                        </p:cTn>
                                        <p:tgtEl>
                                          <p:spTgt spid="51"/>
                                        </p:tgtEl>
                                        <p:attrNameLst>
                                          <p:attrName>style.visibility</p:attrName>
                                        </p:attrNameLst>
                                      </p:cBhvr>
                                      <p:to>
                                        <p:strVal val="visible"/>
                                      </p:to>
                                    </p:set>
                                    <p:animEffect transition="in" filter="wipe(right)">
                                      <p:cBhvr>
                                        <p:cTn id="26" dur="500"/>
                                        <p:tgtEl>
                                          <p:spTgt spid="51"/>
                                        </p:tgtEl>
                                      </p:cBhvr>
                                    </p:animEffect>
                                  </p:childTnLst>
                                </p:cTn>
                              </p:par>
                            </p:childTnLst>
                          </p:cTn>
                        </p:par>
                        <p:par>
                          <p:cTn id="27" fill="hold">
                            <p:stCondLst>
                              <p:cond delay="2500"/>
                            </p:stCondLst>
                            <p:childTnLst>
                              <p:par>
                                <p:cTn id="28" presetID="22" presetClass="entr" presetSubtype="4" fill="hold" nodeType="after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wipe(down)">
                                      <p:cBhvr>
                                        <p:cTn id="30" dur="500"/>
                                        <p:tgtEl>
                                          <p:spTgt spid="36"/>
                                        </p:tgtEl>
                                      </p:cBhvr>
                                    </p:animEffect>
                                  </p:childTnLst>
                                </p:cTn>
                              </p:par>
                            </p:childTnLst>
                          </p:cTn>
                        </p:par>
                        <p:par>
                          <p:cTn id="31" fill="hold">
                            <p:stCondLst>
                              <p:cond delay="3000"/>
                            </p:stCondLst>
                            <p:childTnLst>
                              <p:par>
                                <p:cTn id="32" presetID="22" presetClass="entr" presetSubtype="1" fill="hold" nodeType="after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wipe(up)">
                                      <p:cBhvr>
                                        <p:cTn id="3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A7E6B-1284-874C-92A9-A00646ED9AD5}"/>
              </a:ext>
            </a:extLst>
          </p:cNvPr>
          <p:cNvSpPr>
            <a:spLocks noGrp="1"/>
          </p:cNvSpPr>
          <p:nvPr>
            <p:ph type="title"/>
          </p:nvPr>
        </p:nvSpPr>
        <p:spPr/>
        <p:txBody>
          <a:bodyPr>
            <a:normAutofit/>
          </a:bodyPr>
          <a:lstStyle/>
          <a:p>
            <a:r>
              <a:rPr lang="en-US" dirty="0"/>
              <a:t>Example 3: ADC Triggered by a Timer</a:t>
            </a:r>
          </a:p>
        </p:txBody>
      </p:sp>
      <p:sp>
        <p:nvSpPr>
          <p:cNvPr id="3" name="Slide Number Placeholder 2">
            <a:extLst>
              <a:ext uri="{FF2B5EF4-FFF2-40B4-BE49-F238E27FC236}">
                <a16:creationId xmlns:a16="http://schemas.microsoft.com/office/drawing/2014/main" id="{8F0EFF55-5739-F14E-B510-956FF8FF9C49}"/>
              </a:ext>
            </a:extLst>
          </p:cNvPr>
          <p:cNvSpPr>
            <a:spLocks noGrp="1"/>
          </p:cNvSpPr>
          <p:nvPr>
            <p:ph type="sldNum" sz="quarter" idx="12"/>
          </p:nvPr>
        </p:nvSpPr>
        <p:spPr/>
        <p:txBody>
          <a:bodyPr/>
          <a:lstStyle/>
          <a:p>
            <a:fld id="{EA7C8D44-3667-46F6-9772-CC52308E2A7F}" type="slidenum">
              <a:rPr kumimoji="0" lang="en-US" smtClean="0"/>
              <a:pPr/>
              <a:t>18</a:t>
            </a:fld>
            <a:endParaRPr kumimoji="0" lang="en-US" dirty="0"/>
          </a:p>
        </p:txBody>
      </p:sp>
      <p:cxnSp>
        <p:nvCxnSpPr>
          <p:cNvPr id="11" name="Straight Connector 10">
            <a:extLst>
              <a:ext uri="{FF2B5EF4-FFF2-40B4-BE49-F238E27FC236}">
                <a16:creationId xmlns:a16="http://schemas.microsoft.com/office/drawing/2014/main" id="{093877BC-E36F-B145-80C1-E0251FB53627}"/>
              </a:ext>
            </a:extLst>
          </p:cNvPr>
          <p:cNvCxnSpPr>
            <a:cxnSpLocks/>
          </p:cNvCxnSpPr>
          <p:nvPr/>
        </p:nvCxnSpPr>
        <p:spPr>
          <a:xfrm>
            <a:off x="3554731" y="2832630"/>
            <a:ext cx="753291" cy="0"/>
          </a:xfrm>
          <a:prstGeom prst="line">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255BC917-F252-A442-BBE3-83EEA6551B9E}"/>
              </a:ext>
            </a:extLst>
          </p:cNvPr>
          <p:cNvCxnSpPr>
            <a:cxnSpLocks/>
          </p:cNvCxnSpPr>
          <p:nvPr/>
        </p:nvCxnSpPr>
        <p:spPr>
          <a:xfrm>
            <a:off x="6126292" y="2818873"/>
            <a:ext cx="668025" cy="0"/>
          </a:xfrm>
          <a:prstGeom prst="line">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3" name="Freeform 5">
            <a:extLst>
              <a:ext uri="{FF2B5EF4-FFF2-40B4-BE49-F238E27FC236}">
                <a16:creationId xmlns:a16="http://schemas.microsoft.com/office/drawing/2014/main" id="{B6F3CB1C-AB9B-9242-839D-C6625CC0236B}"/>
              </a:ext>
            </a:extLst>
          </p:cNvPr>
          <p:cNvSpPr>
            <a:spLocks/>
          </p:cNvSpPr>
          <p:nvPr/>
        </p:nvSpPr>
        <p:spPr bwMode="auto">
          <a:xfrm flipH="1">
            <a:off x="4308022" y="2385321"/>
            <a:ext cx="1818270" cy="867104"/>
          </a:xfrm>
          <a:custGeom>
            <a:avLst/>
            <a:gdLst>
              <a:gd name="T0" fmla="*/ 0 w 734"/>
              <a:gd name="T1" fmla="*/ 0 h 365"/>
              <a:gd name="T2" fmla="*/ 0 w 734"/>
              <a:gd name="T3" fmla="*/ 365 h 365"/>
              <a:gd name="T4" fmla="*/ 563 w 734"/>
              <a:gd name="T5" fmla="*/ 365 h 365"/>
              <a:gd name="T6" fmla="*/ 734 w 734"/>
              <a:gd name="T7" fmla="*/ 186 h 365"/>
              <a:gd name="T8" fmla="*/ 563 w 734"/>
              <a:gd name="T9" fmla="*/ 0 h 365"/>
              <a:gd name="T10" fmla="*/ 0 w 734"/>
              <a:gd name="T11" fmla="*/ 0 h 365"/>
            </a:gdLst>
            <a:ahLst/>
            <a:cxnLst>
              <a:cxn ang="0">
                <a:pos x="T0" y="T1"/>
              </a:cxn>
              <a:cxn ang="0">
                <a:pos x="T2" y="T3"/>
              </a:cxn>
              <a:cxn ang="0">
                <a:pos x="T4" y="T5"/>
              </a:cxn>
              <a:cxn ang="0">
                <a:pos x="T6" y="T7"/>
              </a:cxn>
              <a:cxn ang="0">
                <a:pos x="T8" y="T9"/>
              </a:cxn>
              <a:cxn ang="0">
                <a:pos x="T10" y="T11"/>
              </a:cxn>
            </a:cxnLst>
            <a:rect l="0" t="0" r="r" b="b"/>
            <a:pathLst>
              <a:path w="734" h="365">
                <a:moveTo>
                  <a:pt x="0" y="0"/>
                </a:moveTo>
                <a:lnTo>
                  <a:pt x="0" y="365"/>
                </a:lnTo>
                <a:lnTo>
                  <a:pt x="563" y="365"/>
                </a:lnTo>
                <a:lnTo>
                  <a:pt x="734" y="186"/>
                </a:lnTo>
                <a:lnTo>
                  <a:pt x="563" y="0"/>
                </a:lnTo>
                <a:lnTo>
                  <a:pt x="0" y="0"/>
                </a:lnTo>
                <a:close/>
              </a:path>
            </a:pathLst>
          </a:custGeom>
          <a:solidFill>
            <a:schemeClr val="accent1"/>
          </a:solidFill>
          <a:ln w="28575">
            <a:solidFill>
              <a:srgbClr val="000000"/>
            </a:solidFill>
            <a:prstDash val="solid"/>
            <a:round/>
            <a:headEnd/>
            <a:tailEnd/>
          </a:ln>
        </p:spPr>
        <p:txBody>
          <a:bodyPr vert="horz" wrap="square" lIns="91440" tIns="45720" rIns="91440" bIns="45720" numCol="1" anchor="ctr" anchorCtr="0" compatLnSpc="1">
            <a:prstTxWarp prst="textNoShape">
              <a:avLst/>
            </a:prstTxWarp>
          </a:bodyPr>
          <a:lstStyle/>
          <a:p>
            <a:pPr algn="ctr"/>
            <a:endParaRPr lang="en-US" b="1" dirty="0">
              <a:solidFill>
                <a:schemeClr val="bg1"/>
              </a:solidFill>
            </a:endParaRPr>
          </a:p>
        </p:txBody>
      </p:sp>
      <p:cxnSp>
        <p:nvCxnSpPr>
          <p:cNvPr id="7" name="Straight Connector 6">
            <a:extLst>
              <a:ext uri="{FF2B5EF4-FFF2-40B4-BE49-F238E27FC236}">
                <a16:creationId xmlns:a16="http://schemas.microsoft.com/office/drawing/2014/main" id="{6AF95552-73E2-3A48-85D2-2E06B1604E60}"/>
              </a:ext>
            </a:extLst>
          </p:cNvPr>
          <p:cNvCxnSpPr>
            <a:cxnSpLocks/>
          </p:cNvCxnSpPr>
          <p:nvPr/>
        </p:nvCxnSpPr>
        <p:spPr>
          <a:xfrm rot="5400000">
            <a:off x="5163612" y="2232921"/>
            <a:ext cx="304800" cy="0"/>
          </a:xfrm>
          <a:prstGeom prst="line">
            <a:avLst/>
          </a:prstGeom>
          <a:ln w="38100">
            <a:solidFill>
              <a:schemeClr val="tx2"/>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ABCC07E1-237C-6746-9765-EE05104F647F}"/>
              </a:ext>
            </a:extLst>
          </p:cNvPr>
          <p:cNvCxnSpPr>
            <a:cxnSpLocks/>
          </p:cNvCxnSpPr>
          <p:nvPr/>
        </p:nvCxnSpPr>
        <p:spPr>
          <a:xfrm>
            <a:off x="5130831" y="3241634"/>
            <a:ext cx="0" cy="563562"/>
          </a:xfrm>
          <a:prstGeom prst="line">
            <a:avLst/>
          </a:prstGeom>
          <a:ln w="38100">
            <a:solidFill>
              <a:schemeClr val="tx2"/>
            </a:solidFill>
            <a:headEnd type="triangl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3E9D577-3DFD-6E43-BE0F-5F6F531745A1}"/>
              </a:ext>
            </a:extLst>
          </p:cNvPr>
          <p:cNvSpPr txBox="1"/>
          <p:nvPr/>
        </p:nvSpPr>
        <p:spPr>
          <a:xfrm>
            <a:off x="2585070" y="3582973"/>
            <a:ext cx="1229824" cy="369332"/>
          </a:xfrm>
          <a:prstGeom prst="rect">
            <a:avLst/>
          </a:prstGeom>
          <a:noFill/>
        </p:spPr>
        <p:txBody>
          <a:bodyPr wrap="none" rtlCol="0">
            <a:spAutoFit/>
          </a:bodyPr>
          <a:lstStyle/>
          <a:p>
            <a:r>
              <a:rPr lang="en-US" dirty="0"/>
              <a:t>ADC clock</a:t>
            </a:r>
          </a:p>
        </p:txBody>
      </p:sp>
      <p:sp>
        <p:nvSpPr>
          <p:cNvPr id="10" name="TextBox 9">
            <a:extLst>
              <a:ext uri="{FF2B5EF4-FFF2-40B4-BE49-F238E27FC236}">
                <a16:creationId xmlns:a16="http://schemas.microsoft.com/office/drawing/2014/main" id="{7C677F82-B68A-D348-944E-EBC0E8F0EEC1}"/>
              </a:ext>
            </a:extLst>
          </p:cNvPr>
          <p:cNvSpPr txBox="1"/>
          <p:nvPr/>
        </p:nvSpPr>
        <p:spPr>
          <a:xfrm>
            <a:off x="5152597" y="1752600"/>
            <a:ext cx="566181" cy="369332"/>
          </a:xfrm>
          <a:prstGeom prst="rect">
            <a:avLst/>
          </a:prstGeom>
          <a:noFill/>
        </p:spPr>
        <p:txBody>
          <a:bodyPr wrap="none" rtlCol="0">
            <a:spAutoFit/>
          </a:bodyPr>
          <a:lstStyle/>
          <a:p>
            <a:r>
              <a:rPr lang="en-US" dirty="0"/>
              <a:t>V</a:t>
            </a:r>
            <a:r>
              <a:rPr lang="en-US" baseline="-25000" dirty="0"/>
              <a:t>REF</a:t>
            </a:r>
          </a:p>
        </p:txBody>
      </p:sp>
      <p:cxnSp>
        <p:nvCxnSpPr>
          <p:cNvPr id="14" name="Straight Connector 13">
            <a:extLst>
              <a:ext uri="{FF2B5EF4-FFF2-40B4-BE49-F238E27FC236}">
                <a16:creationId xmlns:a16="http://schemas.microsoft.com/office/drawing/2014/main" id="{EF9D0FEE-2431-BF4D-B683-2A93388173E3}"/>
              </a:ext>
            </a:extLst>
          </p:cNvPr>
          <p:cNvCxnSpPr>
            <a:cxnSpLocks/>
          </p:cNvCxnSpPr>
          <p:nvPr/>
        </p:nvCxnSpPr>
        <p:spPr>
          <a:xfrm>
            <a:off x="3876694" y="3812115"/>
            <a:ext cx="1275903" cy="0"/>
          </a:xfrm>
          <a:prstGeom prst="line">
            <a:avLst/>
          </a:prstGeom>
          <a:ln w="38100">
            <a:solidFill>
              <a:schemeClr val="tx2"/>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nvGrpSpPr>
          <p:cNvPr id="30" name="Group 29">
            <a:extLst>
              <a:ext uri="{FF2B5EF4-FFF2-40B4-BE49-F238E27FC236}">
                <a16:creationId xmlns:a16="http://schemas.microsoft.com/office/drawing/2014/main" id="{2AF093FD-7586-7040-92BB-014D7C62B877}"/>
              </a:ext>
            </a:extLst>
          </p:cNvPr>
          <p:cNvGrpSpPr/>
          <p:nvPr/>
        </p:nvGrpSpPr>
        <p:grpSpPr>
          <a:xfrm>
            <a:off x="4098688" y="3479551"/>
            <a:ext cx="907745" cy="233259"/>
            <a:chOff x="3810000" y="5176941"/>
            <a:chExt cx="907745" cy="233259"/>
          </a:xfrm>
        </p:grpSpPr>
        <p:cxnSp>
          <p:nvCxnSpPr>
            <p:cNvPr id="17" name="Straight Connector 16">
              <a:extLst>
                <a:ext uri="{FF2B5EF4-FFF2-40B4-BE49-F238E27FC236}">
                  <a16:creationId xmlns:a16="http://schemas.microsoft.com/office/drawing/2014/main" id="{4474D506-0B6D-364B-81F5-F883A5F157B5}"/>
                </a:ext>
              </a:extLst>
            </p:cNvPr>
            <p:cNvCxnSpPr/>
            <p:nvPr/>
          </p:nvCxnSpPr>
          <p:spPr>
            <a:xfrm>
              <a:off x="3810000" y="5181600"/>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41117B6-0185-BD42-92B6-D2EACF538446}"/>
                </a:ext>
              </a:extLst>
            </p:cNvPr>
            <p:cNvCxnSpPr>
              <a:cxnSpLocks/>
            </p:cNvCxnSpPr>
            <p:nvPr/>
          </p:nvCxnSpPr>
          <p:spPr>
            <a:xfrm>
              <a:off x="3962400" y="5181600"/>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1335E79-B803-AF44-B11E-66D433E80816}"/>
                </a:ext>
              </a:extLst>
            </p:cNvPr>
            <p:cNvCxnSpPr>
              <a:cxnSpLocks/>
            </p:cNvCxnSpPr>
            <p:nvPr/>
          </p:nvCxnSpPr>
          <p:spPr>
            <a:xfrm>
              <a:off x="3810000" y="5181600"/>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F943C0F-AC23-174A-A400-1DA221737918}"/>
                </a:ext>
              </a:extLst>
            </p:cNvPr>
            <p:cNvCxnSpPr/>
            <p:nvPr/>
          </p:nvCxnSpPr>
          <p:spPr>
            <a:xfrm>
              <a:off x="3962400" y="5405541"/>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17D1BA8-FD61-974E-BAAC-1CDC53336A55}"/>
                </a:ext>
              </a:extLst>
            </p:cNvPr>
            <p:cNvCxnSpPr/>
            <p:nvPr/>
          </p:nvCxnSpPr>
          <p:spPr>
            <a:xfrm>
              <a:off x="4108145" y="5176941"/>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676B566-D062-8144-A488-ADB42153D0B4}"/>
                </a:ext>
              </a:extLst>
            </p:cNvPr>
            <p:cNvCxnSpPr>
              <a:cxnSpLocks/>
            </p:cNvCxnSpPr>
            <p:nvPr/>
          </p:nvCxnSpPr>
          <p:spPr>
            <a:xfrm>
              <a:off x="42605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563B9C9-D395-6C48-B2C0-FFF609904939}"/>
                </a:ext>
              </a:extLst>
            </p:cNvPr>
            <p:cNvCxnSpPr>
              <a:cxnSpLocks/>
            </p:cNvCxnSpPr>
            <p:nvPr/>
          </p:nvCxnSpPr>
          <p:spPr>
            <a:xfrm>
              <a:off x="41081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F28CACB-D989-FF45-987F-B156D94E7826}"/>
                </a:ext>
              </a:extLst>
            </p:cNvPr>
            <p:cNvCxnSpPr/>
            <p:nvPr/>
          </p:nvCxnSpPr>
          <p:spPr>
            <a:xfrm>
              <a:off x="4260545" y="5400882"/>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F8E5B2A-93B0-A149-9829-F22854B78B63}"/>
                </a:ext>
              </a:extLst>
            </p:cNvPr>
            <p:cNvCxnSpPr/>
            <p:nvPr/>
          </p:nvCxnSpPr>
          <p:spPr>
            <a:xfrm>
              <a:off x="4412945" y="5176941"/>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E360606-7AD1-3540-8B6C-5FEAF591EAE4}"/>
                </a:ext>
              </a:extLst>
            </p:cNvPr>
            <p:cNvCxnSpPr>
              <a:cxnSpLocks/>
            </p:cNvCxnSpPr>
            <p:nvPr/>
          </p:nvCxnSpPr>
          <p:spPr>
            <a:xfrm>
              <a:off x="45653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6E77F11-63E8-7D41-9396-7C389D666B94}"/>
                </a:ext>
              </a:extLst>
            </p:cNvPr>
            <p:cNvCxnSpPr>
              <a:cxnSpLocks/>
            </p:cNvCxnSpPr>
            <p:nvPr/>
          </p:nvCxnSpPr>
          <p:spPr>
            <a:xfrm>
              <a:off x="44129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31AFEC8-5329-8D42-B9EE-46D3F00D4378}"/>
                </a:ext>
              </a:extLst>
            </p:cNvPr>
            <p:cNvCxnSpPr/>
            <p:nvPr/>
          </p:nvCxnSpPr>
          <p:spPr>
            <a:xfrm>
              <a:off x="4565345" y="5400882"/>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33" name="TextBox 32">
            <a:extLst>
              <a:ext uri="{FF2B5EF4-FFF2-40B4-BE49-F238E27FC236}">
                <a16:creationId xmlns:a16="http://schemas.microsoft.com/office/drawing/2014/main" id="{221A29CE-827E-6E49-8F9F-1152C174DF70}"/>
              </a:ext>
            </a:extLst>
          </p:cNvPr>
          <p:cNvSpPr txBox="1"/>
          <p:nvPr/>
        </p:nvSpPr>
        <p:spPr>
          <a:xfrm>
            <a:off x="2914812" y="2638703"/>
            <a:ext cx="639919" cy="369332"/>
          </a:xfrm>
          <a:prstGeom prst="rect">
            <a:avLst/>
          </a:prstGeom>
          <a:noFill/>
        </p:spPr>
        <p:txBody>
          <a:bodyPr wrap="none" rtlCol="0">
            <a:spAutoFit/>
          </a:bodyPr>
          <a:lstStyle/>
          <a:p>
            <a:r>
              <a:rPr lang="en-US" dirty="0" err="1"/>
              <a:t>V</a:t>
            </a:r>
            <a:r>
              <a:rPr lang="en-US" baseline="-25000" dirty="0" err="1"/>
              <a:t>input</a:t>
            </a:r>
            <a:endParaRPr lang="en-US" baseline="-25000" dirty="0"/>
          </a:p>
        </p:txBody>
      </p:sp>
      <p:sp>
        <p:nvSpPr>
          <p:cNvPr id="34" name="TextBox 33">
            <a:extLst>
              <a:ext uri="{FF2B5EF4-FFF2-40B4-BE49-F238E27FC236}">
                <a16:creationId xmlns:a16="http://schemas.microsoft.com/office/drawing/2014/main" id="{86E35EF5-111B-6244-A417-D63C9BCCCB52}"/>
              </a:ext>
            </a:extLst>
          </p:cNvPr>
          <p:cNvSpPr txBox="1"/>
          <p:nvPr/>
        </p:nvSpPr>
        <p:spPr>
          <a:xfrm>
            <a:off x="6794317" y="2634207"/>
            <a:ext cx="1587683" cy="369332"/>
          </a:xfrm>
          <a:prstGeom prst="rect">
            <a:avLst/>
          </a:prstGeom>
          <a:noFill/>
        </p:spPr>
        <p:txBody>
          <a:bodyPr wrap="square" rtlCol="0">
            <a:spAutoFit/>
          </a:bodyPr>
          <a:lstStyle/>
          <a:p>
            <a:pPr algn="ctr"/>
            <a:r>
              <a:rPr lang="en-US" dirty="0"/>
              <a:t>Digital Output</a:t>
            </a:r>
            <a:endParaRPr lang="en-US" baseline="-25000" dirty="0"/>
          </a:p>
        </p:txBody>
      </p:sp>
      <p:sp>
        <p:nvSpPr>
          <p:cNvPr id="35" name="Rectangle 34">
            <a:extLst>
              <a:ext uri="{FF2B5EF4-FFF2-40B4-BE49-F238E27FC236}">
                <a16:creationId xmlns:a16="http://schemas.microsoft.com/office/drawing/2014/main" id="{E6894AE5-6A03-E84C-B51F-85DC3E7A2020}"/>
              </a:ext>
            </a:extLst>
          </p:cNvPr>
          <p:cNvSpPr/>
          <p:nvPr/>
        </p:nvSpPr>
        <p:spPr>
          <a:xfrm>
            <a:off x="3559062" y="4094187"/>
            <a:ext cx="2559174" cy="13251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F91DCB1D-84F6-5A40-9ACA-3B98FA2D0959}"/>
              </a:ext>
            </a:extLst>
          </p:cNvPr>
          <p:cNvSpPr txBox="1"/>
          <p:nvPr/>
        </p:nvSpPr>
        <p:spPr>
          <a:xfrm>
            <a:off x="5167795" y="4055970"/>
            <a:ext cx="792205" cy="400110"/>
          </a:xfrm>
          <a:prstGeom prst="rect">
            <a:avLst/>
          </a:prstGeom>
          <a:noFill/>
        </p:spPr>
        <p:txBody>
          <a:bodyPr wrap="none" rtlCol="0">
            <a:spAutoFit/>
          </a:bodyPr>
          <a:lstStyle/>
          <a:p>
            <a:r>
              <a:rPr lang="en-US" sz="2000" b="1" dirty="0">
                <a:solidFill>
                  <a:schemeClr val="bg1"/>
                </a:solidFill>
                <a:latin typeface="Arial Narrow" panose="020B0604020202020204" pitchFamily="34" charset="0"/>
                <a:cs typeface="Arial Narrow" panose="020B0604020202020204" pitchFamily="34" charset="0"/>
              </a:rPr>
              <a:t>TRGO</a:t>
            </a:r>
          </a:p>
        </p:txBody>
      </p:sp>
      <p:cxnSp>
        <p:nvCxnSpPr>
          <p:cNvPr id="37" name="Straight Connector 36">
            <a:extLst>
              <a:ext uri="{FF2B5EF4-FFF2-40B4-BE49-F238E27FC236}">
                <a16:creationId xmlns:a16="http://schemas.microsoft.com/office/drawing/2014/main" id="{1DACF988-171B-D443-820E-507A19146C5D}"/>
              </a:ext>
            </a:extLst>
          </p:cNvPr>
          <p:cNvCxnSpPr>
            <a:cxnSpLocks/>
          </p:cNvCxnSpPr>
          <p:nvPr/>
        </p:nvCxnSpPr>
        <p:spPr>
          <a:xfrm>
            <a:off x="5544612" y="3241634"/>
            <a:ext cx="0" cy="852553"/>
          </a:xfrm>
          <a:prstGeom prst="line">
            <a:avLst/>
          </a:prstGeom>
          <a:ln w="38100">
            <a:solidFill>
              <a:schemeClr val="tx2"/>
            </a:solidFill>
            <a:headEnd type="triangle" w="med" len="med"/>
            <a:tailEnd type="none" w="med" len="med"/>
          </a:ln>
          <a:effectLst/>
        </p:spPr>
        <p:style>
          <a:lnRef idx="2">
            <a:schemeClr val="accent1"/>
          </a:lnRef>
          <a:fillRef idx="0">
            <a:schemeClr val="accent1"/>
          </a:fillRef>
          <a:effectRef idx="1">
            <a:schemeClr val="accent1"/>
          </a:effectRef>
          <a:fontRef idx="minor">
            <a:schemeClr val="tx1"/>
          </a:fontRef>
        </p:style>
      </p:cxnSp>
      <p:grpSp>
        <p:nvGrpSpPr>
          <p:cNvPr id="69" name="Group 68">
            <a:extLst>
              <a:ext uri="{FF2B5EF4-FFF2-40B4-BE49-F238E27FC236}">
                <a16:creationId xmlns:a16="http://schemas.microsoft.com/office/drawing/2014/main" id="{DE7AC4EC-1D01-BD48-9111-1F1BD519377E}"/>
              </a:ext>
            </a:extLst>
          </p:cNvPr>
          <p:cNvGrpSpPr/>
          <p:nvPr/>
        </p:nvGrpSpPr>
        <p:grpSpPr>
          <a:xfrm>
            <a:off x="5703675" y="3510741"/>
            <a:ext cx="1209085" cy="341670"/>
            <a:chOff x="6026456" y="4505118"/>
            <a:chExt cx="1209085" cy="219282"/>
          </a:xfrm>
        </p:grpSpPr>
        <p:cxnSp>
          <p:nvCxnSpPr>
            <p:cNvPr id="61" name="Straight Connector 60">
              <a:extLst>
                <a:ext uri="{FF2B5EF4-FFF2-40B4-BE49-F238E27FC236}">
                  <a16:creationId xmlns:a16="http://schemas.microsoft.com/office/drawing/2014/main" id="{D3F587EA-64DD-9D44-A39B-84736B09B685}"/>
                </a:ext>
              </a:extLst>
            </p:cNvPr>
            <p:cNvCxnSpPr>
              <a:cxnSpLocks/>
            </p:cNvCxnSpPr>
            <p:nvPr/>
          </p:nvCxnSpPr>
          <p:spPr>
            <a:xfrm>
              <a:off x="6026456" y="4505118"/>
              <a:ext cx="73003"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8263BAD-CE12-DC46-B133-E1A9FB8B5612}"/>
                </a:ext>
              </a:extLst>
            </p:cNvPr>
            <p:cNvCxnSpPr>
              <a:cxnSpLocks/>
            </p:cNvCxnSpPr>
            <p:nvPr/>
          </p:nvCxnSpPr>
          <p:spPr>
            <a:xfrm>
              <a:off x="6099459" y="4505118"/>
              <a:ext cx="0" cy="21928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B12C0583-B262-E34B-A1E1-E7087FC071E1}"/>
                </a:ext>
              </a:extLst>
            </p:cNvPr>
            <p:cNvCxnSpPr>
              <a:cxnSpLocks/>
            </p:cNvCxnSpPr>
            <p:nvPr/>
          </p:nvCxnSpPr>
          <p:spPr>
            <a:xfrm>
              <a:off x="6026456" y="4505118"/>
              <a:ext cx="0" cy="21928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DD78B53-8CDC-B74C-9773-EC1D574D1DAE}"/>
                </a:ext>
              </a:extLst>
            </p:cNvPr>
            <p:cNvCxnSpPr>
              <a:cxnSpLocks/>
            </p:cNvCxnSpPr>
            <p:nvPr/>
          </p:nvCxnSpPr>
          <p:spPr>
            <a:xfrm>
              <a:off x="6099458" y="4724400"/>
              <a:ext cx="529942"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3CC327B-7ECD-1D4F-8403-F06CAD2AD0EF}"/>
                </a:ext>
              </a:extLst>
            </p:cNvPr>
            <p:cNvCxnSpPr>
              <a:cxnSpLocks/>
            </p:cNvCxnSpPr>
            <p:nvPr/>
          </p:nvCxnSpPr>
          <p:spPr>
            <a:xfrm>
              <a:off x="6632597" y="4505118"/>
              <a:ext cx="73003"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DAD77ACC-BA16-BB4B-856E-88453E65F02F}"/>
                </a:ext>
              </a:extLst>
            </p:cNvPr>
            <p:cNvCxnSpPr>
              <a:cxnSpLocks/>
            </p:cNvCxnSpPr>
            <p:nvPr/>
          </p:nvCxnSpPr>
          <p:spPr>
            <a:xfrm>
              <a:off x="6705600" y="4505118"/>
              <a:ext cx="0" cy="21928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1A4AD18-270D-8F46-A996-09CB703DBA37}"/>
                </a:ext>
              </a:extLst>
            </p:cNvPr>
            <p:cNvCxnSpPr>
              <a:cxnSpLocks/>
            </p:cNvCxnSpPr>
            <p:nvPr/>
          </p:nvCxnSpPr>
          <p:spPr>
            <a:xfrm>
              <a:off x="6632597" y="4505118"/>
              <a:ext cx="0" cy="21928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47F2752B-28D0-3448-A382-541E62AF8A94}"/>
                </a:ext>
              </a:extLst>
            </p:cNvPr>
            <p:cNvCxnSpPr>
              <a:cxnSpLocks/>
            </p:cNvCxnSpPr>
            <p:nvPr/>
          </p:nvCxnSpPr>
          <p:spPr>
            <a:xfrm>
              <a:off x="6705599" y="4724400"/>
              <a:ext cx="529942"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70" name="TextBox 69">
            <a:extLst>
              <a:ext uri="{FF2B5EF4-FFF2-40B4-BE49-F238E27FC236}">
                <a16:creationId xmlns:a16="http://schemas.microsoft.com/office/drawing/2014/main" id="{B91451C6-74B1-F141-8399-FBF96E385CD5}"/>
              </a:ext>
            </a:extLst>
          </p:cNvPr>
          <p:cNvSpPr txBox="1"/>
          <p:nvPr/>
        </p:nvSpPr>
        <p:spPr>
          <a:xfrm>
            <a:off x="5251398" y="2932876"/>
            <a:ext cx="838819" cy="338554"/>
          </a:xfrm>
          <a:prstGeom prst="rect">
            <a:avLst/>
          </a:prstGeom>
          <a:noFill/>
        </p:spPr>
        <p:txBody>
          <a:bodyPr wrap="none" rtlCol="0">
            <a:spAutoFit/>
          </a:bodyPr>
          <a:lstStyle/>
          <a:p>
            <a:r>
              <a:rPr lang="en-US" sz="1600" b="1" dirty="0">
                <a:solidFill>
                  <a:schemeClr val="bg1"/>
                </a:solidFill>
              </a:rPr>
              <a:t>trigger</a:t>
            </a:r>
          </a:p>
        </p:txBody>
      </p:sp>
      <p:cxnSp>
        <p:nvCxnSpPr>
          <p:cNvPr id="72" name="Straight Connector 71">
            <a:extLst>
              <a:ext uri="{FF2B5EF4-FFF2-40B4-BE49-F238E27FC236}">
                <a16:creationId xmlns:a16="http://schemas.microsoft.com/office/drawing/2014/main" id="{CE56BA5A-B670-5E42-9491-6271A13FE11F}"/>
              </a:ext>
            </a:extLst>
          </p:cNvPr>
          <p:cNvCxnSpPr>
            <a:cxnSpLocks/>
          </p:cNvCxnSpPr>
          <p:nvPr/>
        </p:nvCxnSpPr>
        <p:spPr>
          <a:xfrm flipV="1">
            <a:off x="5037814" y="3129649"/>
            <a:ext cx="95056" cy="11684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1B7304C7-B31A-5946-9DD5-BDA8F9F57A75}"/>
              </a:ext>
            </a:extLst>
          </p:cNvPr>
          <p:cNvCxnSpPr>
            <a:cxnSpLocks/>
          </p:cNvCxnSpPr>
          <p:nvPr/>
        </p:nvCxnSpPr>
        <p:spPr>
          <a:xfrm flipH="1" flipV="1">
            <a:off x="5120267" y="3124789"/>
            <a:ext cx="95056" cy="11684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BFBC109-E401-BA47-9CD3-81041C6890CC}"/>
              </a:ext>
            </a:extLst>
          </p:cNvPr>
          <p:cNvCxnSpPr>
            <a:cxnSpLocks/>
          </p:cNvCxnSpPr>
          <p:nvPr/>
        </p:nvCxnSpPr>
        <p:spPr>
          <a:xfrm>
            <a:off x="3554731" y="4659309"/>
            <a:ext cx="147504" cy="8850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7F4895CE-6969-0242-9BD8-3D4F9C7CAF51}"/>
              </a:ext>
            </a:extLst>
          </p:cNvPr>
          <p:cNvCxnSpPr>
            <a:cxnSpLocks/>
          </p:cNvCxnSpPr>
          <p:nvPr/>
        </p:nvCxnSpPr>
        <p:spPr>
          <a:xfrm flipV="1">
            <a:off x="3554731" y="4747811"/>
            <a:ext cx="147504" cy="7996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B6F36051-BD84-724C-A941-4BB579D45958}"/>
              </a:ext>
            </a:extLst>
          </p:cNvPr>
          <p:cNvCxnSpPr>
            <a:cxnSpLocks/>
          </p:cNvCxnSpPr>
          <p:nvPr/>
        </p:nvCxnSpPr>
        <p:spPr>
          <a:xfrm>
            <a:off x="1827794" y="4746291"/>
            <a:ext cx="1731267" cy="0"/>
          </a:xfrm>
          <a:prstGeom prst="line">
            <a:avLst/>
          </a:prstGeom>
          <a:ln w="38100">
            <a:solidFill>
              <a:schemeClr val="tx2"/>
            </a:solidFill>
            <a:headEnd type="none" w="med" len="med"/>
            <a:tailEnd type="triangle" w="med" len="med"/>
          </a:ln>
          <a:effectLst/>
        </p:spPr>
        <p:style>
          <a:lnRef idx="2">
            <a:schemeClr val="accent1"/>
          </a:lnRef>
          <a:fillRef idx="0">
            <a:schemeClr val="accent1"/>
          </a:fillRef>
          <a:effectRef idx="1">
            <a:schemeClr val="accent1"/>
          </a:effectRef>
          <a:fontRef idx="minor">
            <a:schemeClr val="tx1"/>
          </a:fontRef>
        </p:style>
      </p:cxnSp>
      <p:sp>
        <p:nvSpPr>
          <p:cNvPr id="88" name="TextBox 87">
            <a:extLst>
              <a:ext uri="{FF2B5EF4-FFF2-40B4-BE49-F238E27FC236}">
                <a16:creationId xmlns:a16="http://schemas.microsoft.com/office/drawing/2014/main" id="{032228B7-CF84-1542-AB48-22D0BBA24E6F}"/>
              </a:ext>
            </a:extLst>
          </p:cNvPr>
          <p:cNvSpPr txBox="1"/>
          <p:nvPr/>
        </p:nvSpPr>
        <p:spPr>
          <a:xfrm>
            <a:off x="533400" y="4522262"/>
            <a:ext cx="1309974" cy="369332"/>
          </a:xfrm>
          <a:prstGeom prst="rect">
            <a:avLst/>
          </a:prstGeom>
          <a:noFill/>
        </p:spPr>
        <p:txBody>
          <a:bodyPr wrap="none" rtlCol="0">
            <a:spAutoFit/>
          </a:bodyPr>
          <a:lstStyle/>
          <a:p>
            <a:r>
              <a:rPr lang="en-US" dirty="0"/>
              <a:t>Timer clock</a:t>
            </a:r>
          </a:p>
        </p:txBody>
      </p:sp>
      <p:grpSp>
        <p:nvGrpSpPr>
          <p:cNvPr id="115" name="Group 114">
            <a:extLst>
              <a:ext uri="{FF2B5EF4-FFF2-40B4-BE49-F238E27FC236}">
                <a16:creationId xmlns:a16="http://schemas.microsoft.com/office/drawing/2014/main" id="{5CD09AEA-6A4B-774E-8091-85035E5C54B6}"/>
              </a:ext>
            </a:extLst>
          </p:cNvPr>
          <p:cNvGrpSpPr/>
          <p:nvPr/>
        </p:nvGrpSpPr>
        <p:grpSpPr>
          <a:xfrm>
            <a:off x="2072377" y="4262396"/>
            <a:ext cx="1367498" cy="369332"/>
            <a:chOff x="6408639" y="5282302"/>
            <a:chExt cx="1367498" cy="369332"/>
          </a:xfrm>
        </p:grpSpPr>
        <p:grpSp>
          <p:nvGrpSpPr>
            <p:cNvPr id="89" name="Group 88">
              <a:extLst>
                <a:ext uri="{FF2B5EF4-FFF2-40B4-BE49-F238E27FC236}">
                  <a16:creationId xmlns:a16="http://schemas.microsoft.com/office/drawing/2014/main" id="{F9E74A9A-2028-6240-9C0D-728CA7B5D04F}"/>
                </a:ext>
              </a:extLst>
            </p:cNvPr>
            <p:cNvGrpSpPr/>
            <p:nvPr/>
          </p:nvGrpSpPr>
          <p:grpSpPr>
            <a:xfrm>
              <a:off x="6408639" y="5290871"/>
              <a:ext cx="677962" cy="360763"/>
              <a:chOff x="3810000" y="5176941"/>
              <a:chExt cx="907745" cy="233259"/>
            </a:xfrm>
          </p:grpSpPr>
          <p:cxnSp>
            <p:nvCxnSpPr>
              <p:cNvPr id="90" name="Straight Connector 89">
                <a:extLst>
                  <a:ext uri="{FF2B5EF4-FFF2-40B4-BE49-F238E27FC236}">
                    <a16:creationId xmlns:a16="http://schemas.microsoft.com/office/drawing/2014/main" id="{857483CB-0ABD-F545-BD00-5AB241CF4B07}"/>
                  </a:ext>
                </a:extLst>
              </p:cNvPr>
              <p:cNvCxnSpPr/>
              <p:nvPr/>
            </p:nvCxnSpPr>
            <p:spPr>
              <a:xfrm>
                <a:off x="3810000" y="5181600"/>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AD87C268-BDAD-B044-B554-C076EFA03447}"/>
                  </a:ext>
                </a:extLst>
              </p:cNvPr>
              <p:cNvCxnSpPr>
                <a:cxnSpLocks/>
              </p:cNvCxnSpPr>
              <p:nvPr/>
            </p:nvCxnSpPr>
            <p:spPr>
              <a:xfrm>
                <a:off x="3962400" y="5181600"/>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C4D9088-B126-8E4A-BE42-C9981848E8D9}"/>
                  </a:ext>
                </a:extLst>
              </p:cNvPr>
              <p:cNvCxnSpPr>
                <a:cxnSpLocks/>
              </p:cNvCxnSpPr>
              <p:nvPr/>
            </p:nvCxnSpPr>
            <p:spPr>
              <a:xfrm>
                <a:off x="3810000" y="5181600"/>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185F6A6F-DB86-DF4B-9E50-65EC211AFFB5}"/>
                  </a:ext>
                </a:extLst>
              </p:cNvPr>
              <p:cNvCxnSpPr/>
              <p:nvPr/>
            </p:nvCxnSpPr>
            <p:spPr>
              <a:xfrm>
                <a:off x="3962400" y="5405541"/>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BBFCD11-BEF1-334F-BE15-0F0111E9719C}"/>
                  </a:ext>
                </a:extLst>
              </p:cNvPr>
              <p:cNvCxnSpPr/>
              <p:nvPr/>
            </p:nvCxnSpPr>
            <p:spPr>
              <a:xfrm>
                <a:off x="4108145" y="5176941"/>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57082088-1212-D345-8963-8730699E1278}"/>
                  </a:ext>
                </a:extLst>
              </p:cNvPr>
              <p:cNvCxnSpPr>
                <a:cxnSpLocks/>
              </p:cNvCxnSpPr>
              <p:nvPr/>
            </p:nvCxnSpPr>
            <p:spPr>
              <a:xfrm>
                <a:off x="42605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BDC58DEF-C07E-6F43-999C-232C215ACD7B}"/>
                  </a:ext>
                </a:extLst>
              </p:cNvPr>
              <p:cNvCxnSpPr>
                <a:cxnSpLocks/>
              </p:cNvCxnSpPr>
              <p:nvPr/>
            </p:nvCxnSpPr>
            <p:spPr>
              <a:xfrm>
                <a:off x="41081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BC161CAD-486C-E24B-8C9C-237418A5A45C}"/>
                  </a:ext>
                </a:extLst>
              </p:cNvPr>
              <p:cNvCxnSpPr/>
              <p:nvPr/>
            </p:nvCxnSpPr>
            <p:spPr>
              <a:xfrm>
                <a:off x="4260545" y="5400882"/>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39E8F4C1-94D1-EE4A-B94A-D962B33417A7}"/>
                  </a:ext>
                </a:extLst>
              </p:cNvPr>
              <p:cNvCxnSpPr/>
              <p:nvPr/>
            </p:nvCxnSpPr>
            <p:spPr>
              <a:xfrm>
                <a:off x="4412945" y="5176941"/>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44A65B33-7AB0-8640-A18D-145D31FD1532}"/>
                  </a:ext>
                </a:extLst>
              </p:cNvPr>
              <p:cNvCxnSpPr>
                <a:cxnSpLocks/>
              </p:cNvCxnSpPr>
              <p:nvPr/>
            </p:nvCxnSpPr>
            <p:spPr>
              <a:xfrm>
                <a:off x="45653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583C2310-E2F8-CF4A-8700-7F9C85BF4BC7}"/>
                  </a:ext>
                </a:extLst>
              </p:cNvPr>
              <p:cNvCxnSpPr>
                <a:cxnSpLocks/>
              </p:cNvCxnSpPr>
              <p:nvPr/>
            </p:nvCxnSpPr>
            <p:spPr>
              <a:xfrm>
                <a:off x="44129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6F83D589-5104-6942-A401-0800DFFA478A}"/>
                  </a:ext>
                </a:extLst>
              </p:cNvPr>
              <p:cNvCxnSpPr/>
              <p:nvPr/>
            </p:nvCxnSpPr>
            <p:spPr>
              <a:xfrm>
                <a:off x="4565345" y="5400882"/>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102" name="Group 101">
              <a:extLst>
                <a:ext uri="{FF2B5EF4-FFF2-40B4-BE49-F238E27FC236}">
                  <a16:creationId xmlns:a16="http://schemas.microsoft.com/office/drawing/2014/main" id="{E33ADA95-97D9-4847-B641-1A3C94132135}"/>
                </a:ext>
              </a:extLst>
            </p:cNvPr>
            <p:cNvGrpSpPr/>
            <p:nvPr/>
          </p:nvGrpSpPr>
          <p:grpSpPr>
            <a:xfrm>
              <a:off x="7098175" y="5282302"/>
              <a:ext cx="677962" cy="360763"/>
              <a:chOff x="3810000" y="5176941"/>
              <a:chExt cx="907745" cy="233259"/>
            </a:xfrm>
          </p:grpSpPr>
          <p:cxnSp>
            <p:nvCxnSpPr>
              <p:cNvPr id="103" name="Straight Connector 102">
                <a:extLst>
                  <a:ext uri="{FF2B5EF4-FFF2-40B4-BE49-F238E27FC236}">
                    <a16:creationId xmlns:a16="http://schemas.microsoft.com/office/drawing/2014/main" id="{C22BC479-3D61-6649-A97A-257A29BED6E5}"/>
                  </a:ext>
                </a:extLst>
              </p:cNvPr>
              <p:cNvCxnSpPr/>
              <p:nvPr/>
            </p:nvCxnSpPr>
            <p:spPr>
              <a:xfrm>
                <a:off x="3810000" y="5181600"/>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C8252F39-E917-A645-AB17-B003A14139F2}"/>
                  </a:ext>
                </a:extLst>
              </p:cNvPr>
              <p:cNvCxnSpPr>
                <a:cxnSpLocks/>
              </p:cNvCxnSpPr>
              <p:nvPr/>
            </p:nvCxnSpPr>
            <p:spPr>
              <a:xfrm>
                <a:off x="3962400" y="5181600"/>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A163648F-8754-2749-B12F-BB5C90E6F990}"/>
                  </a:ext>
                </a:extLst>
              </p:cNvPr>
              <p:cNvCxnSpPr>
                <a:cxnSpLocks/>
              </p:cNvCxnSpPr>
              <p:nvPr/>
            </p:nvCxnSpPr>
            <p:spPr>
              <a:xfrm>
                <a:off x="3810000" y="5181600"/>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AD249F60-BB4C-3542-9A97-C37C3C150D6B}"/>
                  </a:ext>
                </a:extLst>
              </p:cNvPr>
              <p:cNvCxnSpPr/>
              <p:nvPr/>
            </p:nvCxnSpPr>
            <p:spPr>
              <a:xfrm>
                <a:off x="3962400" y="5405541"/>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DF213863-352C-4444-8520-DE3534A7CAB0}"/>
                  </a:ext>
                </a:extLst>
              </p:cNvPr>
              <p:cNvCxnSpPr/>
              <p:nvPr/>
            </p:nvCxnSpPr>
            <p:spPr>
              <a:xfrm>
                <a:off x="4108145" y="5176941"/>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825F7E3C-69E5-C34F-9AFB-658E62467973}"/>
                  </a:ext>
                </a:extLst>
              </p:cNvPr>
              <p:cNvCxnSpPr>
                <a:cxnSpLocks/>
              </p:cNvCxnSpPr>
              <p:nvPr/>
            </p:nvCxnSpPr>
            <p:spPr>
              <a:xfrm>
                <a:off x="42605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91E17A49-0681-C14E-8C5A-C17EAC13786D}"/>
                  </a:ext>
                </a:extLst>
              </p:cNvPr>
              <p:cNvCxnSpPr>
                <a:cxnSpLocks/>
              </p:cNvCxnSpPr>
              <p:nvPr/>
            </p:nvCxnSpPr>
            <p:spPr>
              <a:xfrm>
                <a:off x="41081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1DB1B30E-58E9-5A4E-8D95-B98D0094BA35}"/>
                  </a:ext>
                </a:extLst>
              </p:cNvPr>
              <p:cNvCxnSpPr/>
              <p:nvPr/>
            </p:nvCxnSpPr>
            <p:spPr>
              <a:xfrm>
                <a:off x="4260545" y="5400882"/>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1D44B861-8F74-5A4E-BBFB-D023CC229203}"/>
                  </a:ext>
                </a:extLst>
              </p:cNvPr>
              <p:cNvCxnSpPr/>
              <p:nvPr/>
            </p:nvCxnSpPr>
            <p:spPr>
              <a:xfrm>
                <a:off x="4412945" y="5176941"/>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D5A516CC-AD41-C141-BA1D-492F46E764AB}"/>
                  </a:ext>
                </a:extLst>
              </p:cNvPr>
              <p:cNvCxnSpPr>
                <a:cxnSpLocks/>
              </p:cNvCxnSpPr>
              <p:nvPr/>
            </p:nvCxnSpPr>
            <p:spPr>
              <a:xfrm>
                <a:off x="45653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82CFC0B-5F94-9C4B-B68A-CC50C3B2D64D}"/>
                  </a:ext>
                </a:extLst>
              </p:cNvPr>
              <p:cNvCxnSpPr>
                <a:cxnSpLocks/>
              </p:cNvCxnSpPr>
              <p:nvPr/>
            </p:nvCxnSpPr>
            <p:spPr>
              <a:xfrm>
                <a:off x="4412945" y="5176941"/>
                <a:ext cx="0" cy="2286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F705C9F5-7B41-A24E-B43D-36EEC9709D20}"/>
                  </a:ext>
                </a:extLst>
              </p:cNvPr>
              <p:cNvCxnSpPr/>
              <p:nvPr/>
            </p:nvCxnSpPr>
            <p:spPr>
              <a:xfrm>
                <a:off x="4565345" y="5400882"/>
                <a:ext cx="152400"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sp>
        <p:nvSpPr>
          <p:cNvPr id="117" name="Rectangle 116">
            <a:extLst>
              <a:ext uri="{FF2B5EF4-FFF2-40B4-BE49-F238E27FC236}">
                <a16:creationId xmlns:a16="http://schemas.microsoft.com/office/drawing/2014/main" id="{972EE76F-A916-7E44-8A75-3807E3E78A84}"/>
              </a:ext>
            </a:extLst>
          </p:cNvPr>
          <p:cNvSpPr/>
          <p:nvPr/>
        </p:nvSpPr>
        <p:spPr>
          <a:xfrm>
            <a:off x="4955823" y="2439097"/>
            <a:ext cx="726481" cy="369332"/>
          </a:xfrm>
          <a:prstGeom prst="rect">
            <a:avLst/>
          </a:prstGeom>
        </p:spPr>
        <p:txBody>
          <a:bodyPr wrap="none">
            <a:spAutoFit/>
          </a:bodyPr>
          <a:lstStyle/>
          <a:p>
            <a:r>
              <a:rPr lang="en-US" b="1" dirty="0">
                <a:solidFill>
                  <a:schemeClr val="bg1"/>
                </a:solidFill>
              </a:rPr>
              <a:t>ADC</a:t>
            </a:r>
            <a:endParaRPr lang="en-US" dirty="0"/>
          </a:p>
        </p:txBody>
      </p:sp>
      <p:sp>
        <p:nvSpPr>
          <p:cNvPr id="118" name="TextBox 117">
            <a:extLst>
              <a:ext uri="{FF2B5EF4-FFF2-40B4-BE49-F238E27FC236}">
                <a16:creationId xmlns:a16="http://schemas.microsoft.com/office/drawing/2014/main" id="{C36FD850-0FD6-CF47-B66E-8E501207DF1D}"/>
              </a:ext>
            </a:extLst>
          </p:cNvPr>
          <p:cNvSpPr txBox="1"/>
          <p:nvPr/>
        </p:nvSpPr>
        <p:spPr>
          <a:xfrm>
            <a:off x="4722415" y="2846438"/>
            <a:ext cx="681597" cy="338554"/>
          </a:xfrm>
          <a:prstGeom prst="rect">
            <a:avLst/>
          </a:prstGeom>
          <a:noFill/>
        </p:spPr>
        <p:txBody>
          <a:bodyPr wrap="none" rtlCol="0">
            <a:spAutoFit/>
          </a:bodyPr>
          <a:lstStyle/>
          <a:p>
            <a:r>
              <a:rPr lang="en-US" sz="1600" b="1" dirty="0">
                <a:solidFill>
                  <a:schemeClr val="bg1"/>
                </a:solidFill>
              </a:rPr>
              <a:t>clock</a:t>
            </a:r>
          </a:p>
        </p:txBody>
      </p:sp>
      <p:sp>
        <p:nvSpPr>
          <p:cNvPr id="119" name="TextBox 118">
            <a:extLst>
              <a:ext uri="{FF2B5EF4-FFF2-40B4-BE49-F238E27FC236}">
                <a16:creationId xmlns:a16="http://schemas.microsoft.com/office/drawing/2014/main" id="{4E794807-0976-0546-963D-4F1472CDC18E}"/>
              </a:ext>
            </a:extLst>
          </p:cNvPr>
          <p:cNvSpPr txBox="1"/>
          <p:nvPr/>
        </p:nvSpPr>
        <p:spPr>
          <a:xfrm>
            <a:off x="3690460" y="4552585"/>
            <a:ext cx="681597" cy="338554"/>
          </a:xfrm>
          <a:prstGeom prst="rect">
            <a:avLst/>
          </a:prstGeom>
          <a:noFill/>
        </p:spPr>
        <p:txBody>
          <a:bodyPr wrap="none" rtlCol="0">
            <a:spAutoFit/>
          </a:bodyPr>
          <a:lstStyle/>
          <a:p>
            <a:r>
              <a:rPr lang="en-US" sz="1600" b="1" dirty="0">
                <a:solidFill>
                  <a:schemeClr val="bg1"/>
                </a:solidFill>
              </a:rPr>
              <a:t>clock</a:t>
            </a:r>
          </a:p>
        </p:txBody>
      </p:sp>
      <p:grpSp>
        <p:nvGrpSpPr>
          <p:cNvPr id="123" name="Group 122">
            <a:extLst>
              <a:ext uri="{FF2B5EF4-FFF2-40B4-BE49-F238E27FC236}">
                <a16:creationId xmlns:a16="http://schemas.microsoft.com/office/drawing/2014/main" id="{0F0C480F-CF38-9A49-AE37-F9900612DC30}"/>
              </a:ext>
            </a:extLst>
          </p:cNvPr>
          <p:cNvGrpSpPr/>
          <p:nvPr/>
        </p:nvGrpSpPr>
        <p:grpSpPr>
          <a:xfrm>
            <a:off x="4595427" y="4655956"/>
            <a:ext cx="1479461" cy="724334"/>
            <a:chOff x="7435939" y="5219266"/>
            <a:chExt cx="1479461" cy="724334"/>
          </a:xfrm>
        </p:grpSpPr>
        <p:sp>
          <p:nvSpPr>
            <p:cNvPr id="120" name="Rectangle 119">
              <a:extLst>
                <a:ext uri="{FF2B5EF4-FFF2-40B4-BE49-F238E27FC236}">
                  <a16:creationId xmlns:a16="http://schemas.microsoft.com/office/drawing/2014/main" id="{C0D9034C-4967-1F44-A94B-D73F8421FCE5}"/>
                </a:ext>
              </a:extLst>
            </p:cNvPr>
            <p:cNvSpPr/>
            <p:nvPr/>
          </p:nvSpPr>
          <p:spPr>
            <a:xfrm>
              <a:off x="7435939" y="5219266"/>
              <a:ext cx="1479461" cy="72433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121" name="TextBox 120">
              <a:extLst>
                <a:ext uri="{FF2B5EF4-FFF2-40B4-BE49-F238E27FC236}">
                  <a16:creationId xmlns:a16="http://schemas.microsoft.com/office/drawing/2014/main" id="{77C06605-7D99-5342-8360-B2B66D037CF7}"/>
                </a:ext>
              </a:extLst>
            </p:cNvPr>
            <p:cNvSpPr txBox="1"/>
            <p:nvPr/>
          </p:nvSpPr>
          <p:spPr>
            <a:xfrm>
              <a:off x="7512452" y="5560243"/>
              <a:ext cx="1402948" cy="369332"/>
            </a:xfrm>
            <a:prstGeom prst="rect">
              <a:avLst/>
            </a:prstGeom>
            <a:noFill/>
          </p:spPr>
          <p:txBody>
            <a:bodyPr wrap="none" rtlCol="0">
              <a:spAutoFit/>
            </a:bodyPr>
            <a:lstStyle/>
            <a:p>
              <a:r>
                <a:rPr lang="en-US" b="1" dirty="0">
                  <a:solidFill>
                    <a:schemeClr val="bg1"/>
                  </a:solidFill>
                </a:rPr>
                <a:t>Channel #1</a:t>
              </a:r>
            </a:p>
          </p:txBody>
        </p:sp>
        <p:sp>
          <p:nvSpPr>
            <p:cNvPr id="122" name="TextBox 121">
              <a:extLst>
                <a:ext uri="{FF2B5EF4-FFF2-40B4-BE49-F238E27FC236}">
                  <a16:creationId xmlns:a16="http://schemas.microsoft.com/office/drawing/2014/main" id="{6B121168-9664-EF40-854A-92878AD9B077}"/>
                </a:ext>
              </a:extLst>
            </p:cNvPr>
            <p:cNvSpPr txBox="1"/>
            <p:nvPr/>
          </p:nvSpPr>
          <p:spPr>
            <a:xfrm>
              <a:off x="7962895" y="5239068"/>
              <a:ext cx="952505" cy="369332"/>
            </a:xfrm>
            <a:prstGeom prst="rect">
              <a:avLst/>
            </a:prstGeom>
            <a:noFill/>
          </p:spPr>
          <p:txBody>
            <a:bodyPr wrap="none" rtlCol="0">
              <a:spAutoFit/>
            </a:bodyPr>
            <a:lstStyle/>
            <a:p>
              <a:r>
                <a:rPr lang="en-US" b="1" dirty="0">
                  <a:solidFill>
                    <a:schemeClr val="bg1"/>
                  </a:solidFill>
                  <a:latin typeface="Arial Narrow" panose="020B0604020202020204" pitchFamily="34" charset="0"/>
                  <a:cs typeface="Arial Narrow" panose="020B0604020202020204" pitchFamily="34" charset="0"/>
                </a:rPr>
                <a:t>OC1REF</a:t>
              </a:r>
            </a:p>
          </p:txBody>
        </p:sp>
      </p:grpSp>
      <p:cxnSp>
        <p:nvCxnSpPr>
          <p:cNvPr id="124" name="Straight Connector 123">
            <a:extLst>
              <a:ext uri="{FF2B5EF4-FFF2-40B4-BE49-F238E27FC236}">
                <a16:creationId xmlns:a16="http://schemas.microsoft.com/office/drawing/2014/main" id="{40ED599F-E9E5-AE41-B247-B7D19DDEC21D}"/>
              </a:ext>
            </a:extLst>
          </p:cNvPr>
          <p:cNvCxnSpPr>
            <a:cxnSpLocks/>
          </p:cNvCxnSpPr>
          <p:nvPr/>
        </p:nvCxnSpPr>
        <p:spPr>
          <a:xfrm>
            <a:off x="5598635" y="4434891"/>
            <a:ext cx="0" cy="318776"/>
          </a:xfrm>
          <a:prstGeom prst="line">
            <a:avLst/>
          </a:prstGeom>
          <a:ln w="38100">
            <a:solidFill>
              <a:schemeClr val="bg1"/>
            </a:solidFill>
            <a:headEnd type="triangl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7" name="TextBox 126">
            <a:extLst>
              <a:ext uri="{FF2B5EF4-FFF2-40B4-BE49-F238E27FC236}">
                <a16:creationId xmlns:a16="http://schemas.microsoft.com/office/drawing/2014/main" id="{C7516E57-FB3C-D04E-9803-7B5711919F5B}"/>
              </a:ext>
            </a:extLst>
          </p:cNvPr>
          <p:cNvSpPr txBox="1"/>
          <p:nvPr/>
        </p:nvSpPr>
        <p:spPr>
          <a:xfrm>
            <a:off x="3609022" y="4121259"/>
            <a:ext cx="939681" cy="400110"/>
          </a:xfrm>
          <a:prstGeom prst="rect">
            <a:avLst/>
          </a:prstGeom>
          <a:noFill/>
        </p:spPr>
        <p:txBody>
          <a:bodyPr wrap="none" rtlCol="0">
            <a:spAutoFit/>
          </a:bodyPr>
          <a:lstStyle/>
          <a:p>
            <a:r>
              <a:rPr lang="en-US" sz="2000" b="1" dirty="0">
                <a:solidFill>
                  <a:schemeClr val="bg1"/>
                </a:solidFill>
              </a:rPr>
              <a:t>Timer</a:t>
            </a:r>
          </a:p>
        </p:txBody>
      </p:sp>
      <p:grpSp>
        <p:nvGrpSpPr>
          <p:cNvPr id="128" name="Group 127">
            <a:extLst>
              <a:ext uri="{FF2B5EF4-FFF2-40B4-BE49-F238E27FC236}">
                <a16:creationId xmlns:a16="http://schemas.microsoft.com/office/drawing/2014/main" id="{12D781A9-F60B-5E43-AE0F-EA832672A1B1}"/>
              </a:ext>
            </a:extLst>
          </p:cNvPr>
          <p:cNvGrpSpPr/>
          <p:nvPr/>
        </p:nvGrpSpPr>
        <p:grpSpPr>
          <a:xfrm>
            <a:off x="6922022" y="3497075"/>
            <a:ext cx="1209085" cy="341670"/>
            <a:chOff x="6026456" y="4505118"/>
            <a:chExt cx="1209085" cy="219282"/>
          </a:xfrm>
        </p:grpSpPr>
        <p:cxnSp>
          <p:nvCxnSpPr>
            <p:cNvPr id="129" name="Straight Connector 128">
              <a:extLst>
                <a:ext uri="{FF2B5EF4-FFF2-40B4-BE49-F238E27FC236}">
                  <a16:creationId xmlns:a16="http://schemas.microsoft.com/office/drawing/2014/main" id="{8A571774-231E-AD47-89D2-FF98735C7F06}"/>
                </a:ext>
              </a:extLst>
            </p:cNvPr>
            <p:cNvCxnSpPr>
              <a:cxnSpLocks/>
            </p:cNvCxnSpPr>
            <p:nvPr/>
          </p:nvCxnSpPr>
          <p:spPr>
            <a:xfrm>
              <a:off x="6026456" y="4505118"/>
              <a:ext cx="73003"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81F18920-A923-D640-AA32-1BD54DF8C82E}"/>
                </a:ext>
              </a:extLst>
            </p:cNvPr>
            <p:cNvCxnSpPr>
              <a:cxnSpLocks/>
            </p:cNvCxnSpPr>
            <p:nvPr/>
          </p:nvCxnSpPr>
          <p:spPr>
            <a:xfrm>
              <a:off x="6099459" y="4505118"/>
              <a:ext cx="0" cy="21928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9BA72EB0-1311-1B4D-837C-0738D0969C12}"/>
                </a:ext>
              </a:extLst>
            </p:cNvPr>
            <p:cNvCxnSpPr>
              <a:cxnSpLocks/>
            </p:cNvCxnSpPr>
            <p:nvPr/>
          </p:nvCxnSpPr>
          <p:spPr>
            <a:xfrm>
              <a:off x="6026456" y="4505118"/>
              <a:ext cx="0" cy="21928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816B8AEE-96BE-6443-9E63-246E051A737F}"/>
                </a:ext>
              </a:extLst>
            </p:cNvPr>
            <p:cNvCxnSpPr>
              <a:cxnSpLocks/>
            </p:cNvCxnSpPr>
            <p:nvPr/>
          </p:nvCxnSpPr>
          <p:spPr>
            <a:xfrm>
              <a:off x="6099458" y="4724400"/>
              <a:ext cx="529942"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47BFAC0-72A3-5141-A38F-D6CEC9478263}"/>
                </a:ext>
              </a:extLst>
            </p:cNvPr>
            <p:cNvCxnSpPr>
              <a:cxnSpLocks/>
            </p:cNvCxnSpPr>
            <p:nvPr/>
          </p:nvCxnSpPr>
          <p:spPr>
            <a:xfrm>
              <a:off x="6632597" y="4505118"/>
              <a:ext cx="73003"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A9B7A924-4922-F848-B69D-2776B733E2D9}"/>
                </a:ext>
              </a:extLst>
            </p:cNvPr>
            <p:cNvCxnSpPr>
              <a:cxnSpLocks/>
            </p:cNvCxnSpPr>
            <p:nvPr/>
          </p:nvCxnSpPr>
          <p:spPr>
            <a:xfrm>
              <a:off x="6705600" y="4505118"/>
              <a:ext cx="0" cy="21928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5B0DA480-E245-0642-8ABA-13CE2F127A5F}"/>
                </a:ext>
              </a:extLst>
            </p:cNvPr>
            <p:cNvCxnSpPr>
              <a:cxnSpLocks/>
            </p:cNvCxnSpPr>
            <p:nvPr/>
          </p:nvCxnSpPr>
          <p:spPr>
            <a:xfrm>
              <a:off x="6632597" y="4505118"/>
              <a:ext cx="0" cy="219282"/>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7CD38E8D-5CEA-8B44-997A-D30713CB3839}"/>
                </a:ext>
              </a:extLst>
            </p:cNvPr>
            <p:cNvCxnSpPr>
              <a:cxnSpLocks/>
            </p:cNvCxnSpPr>
            <p:nvPr/>
          </p:nvCxnSpPr>
          <p:spPr>
            <a:xfrm>
              <a:off x="6705599" y="4724400"/>
              <a:ext cx="529942"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258368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Example 3: ADC Triggered by a Timer</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19</a:t>
            </a:fld>
            <a:endParaRPr kumimoji="0" lang="en-US" dirty="0"/>
          </a:p>
        </p:txBody>
      </p:sp>
      <p:cxnSp>
        <p:nvCxnSpPr>
          <p:cNvPr id="6" name="Straight Arrow Connector 5"/>
          <p:cNvCxnSpPr>
            <a:cxnSpLocks/>
            <a:stCxn id="44" idx="4"/>
          </p:cNvCxnSpPr>
          <p:nvPr/>
        </p:nvCxnSpPr>
        <p:spPr>
          <a:xfrm>
            <a:off x="1409701" y="4066401"/>
            <a:ext cx="0" cy="172479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744938" y="1221665"/>
            <a:ext cx="1483740" cy="369332"/>
          </a:xfrm>
          <a:prstGeom prst="rect">
            <a:avLst/>
          </a:prstGeom>
          <a:noFill/>
        </p:spPr>
        <p:txBody>
          <a:bodyPr wrap="none" rtlCol="0">
            <a:spAutoFit/>
          </a:bodyPr>
          <a:lstStyle/>
          <a:p>
            <a:r>
              <a:rPr lang="en-US" dirty="0"/>
              <a:t>main program</a:t>
            </a:r>
          </a:p>
        </p:txBody>
      </p:sp>
      <p:sp>
        <p:nvSpPr>
          <p:cNvPr id="8" name="Rectangle 7"/>
          <p:cNvSpPr/>
          <p:nvPr/>
        </p:nvSpPr>
        <p:spPr>
          <a:xfrm>
            <a:off x="5007850" y="2508066"/>
            <a:ext cx="1181100" cy="457459"/>
          </a:xfrm>
          <a:prstGeom prst="rec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solidFill>
                  <a:schemeClr val="bg1"/>
                </a:solidFill>
              </a:rPr>
              <a:t>ADC</a:t>
            </a:r>
          </a:p>
        </p:txBody>
      </p:sp>
      <p:cxnSp>
        <p:nvCxnSpPr>
          <p:cNvPr id="10" name="Straight Arrow Connector 9"/>
          <p:cNvCxnSpPr>
            <a:cxnSpLocks/>
          </p:cNvCxnSpPr>
          <p:nvPr/>
        </p:nvCxnSpPr>
        <p:spPr>
          <a:xfrm flipV="1">
            <a:off x="6188950" y="2955639"/>
            <a:ext cx="1735849" cy="2724"/>
          </a:xfrm>
          <a:prstGeom prst="straightConnector1">
            <a:avLst/>
          </a:prstGeom>
          <a:ln w="28575">
            <a:solidFill>
              <a:srgbClr val="C0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2514600" y="2069327"/>
            <a:ext cx="1181100" cy="438739"/>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Timer</a:t>
            </a:r>
          </a:p>
        </p:txBody>
      </p:sp>
      <p:cxnSp>
        <p:nvCxnSpPr>
          <p:cNvPr id="20" name="Straight Arrow Connector 19"/>
          <p:cNvCxnSpPr>
            <a:cxnSpLocks/>
          </p:cNvCxnSpPr>
          <p:nvPr/>
        </p:nvCxnSpPr>
        <p:spPr>
          <a:xfrm>
            <a:off x="1409701" y="2069327"/>
            <a:ext cx="1104899" cy="0"/>
          </a:xfrm>
          <a:prstGeom prst="straightConnector1">
            <a:avLst/>
          </a:prstGeom>
          <a:ln w="28575">
            <a:solidFill>
              <a:srgbClr val="C0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389490" y="1699995"/>
            <a:ext cx="1204358" cy="369332"/>
          </a:xfrm>
          <a:prstGeom prst="rect">
            <a:avLst/>
          </a:prstGeom>
          <a:noFill/>
        </p:spPr>
        <p:txBody>
          <a:bodyPr wrap="square" rtlCol="0">
            <a:spAutoFit/>
          </a:bodyPr>
          <a:lstStyle/>
          <a:p>
            <a:r>
              <a:rPr lang="en-US" dirty="0"/>
              <a:t>start timer</a:t>
            </a:r>
          </a:p>
        </p:txBody>
      </p:sp>
      <p:cxnSp>
        <p:nvCxnSpPr>
          <p:cNvPr id="26" name="Straight Arrow Connector 25"/>
          <p:cNvCxnSpPr>
            <a:cxnSpLocks/>
          </p:cNvCxnSpPr>
          <p:nvPr/>
        </p:nvCxnSpPr>
        <p:spPr>
          <a:xfrm>
            <a:off x="3695700" y="2508066"/>
            <a:ext cx="1312150" cy="0"/>
          </a:xfrm>
          <a:prstGeom prst="straightConnector1">
            <a:avLst/>
          </a:prstGeom>
          <a:ln w="28575">
            <a:solidFill>
              <a:srgbClr val="C0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3630804" y="2138735"/>
            <a:ext cx="1377046" cy="369332"/>
          </a:xfrm>
          <a:prstGeom prst="rect">
            <a:avLst/>
          </a:prstGeom>
          <a:noFill/>
        </p:spPr>
        <p:txBody>
          <a:bodyPr wrap="square" rtlCol="0">
            <a:spAutoFit/>
          </a:bodyPr>
          <a:lstStyle/>
          <a:p>
            <a:pPr algn="ctr"/>
            <a:r>
              <a:rPr lang="en-US" b="1" dirty="0">
                <a:latin typeface="Consolas" panose="020B0609020204030204" pitchFamily="49" charset="0"/>
                <a:cs typeface="Consolas" panose="020B0609020204030204" pitchFamily="49" charset="0"/>
              </a:rPr>
              <a:t>TRGO</a:t>
            </a:r>
            <a:r>
              <a:rPr lang="en-US" dirty="0"/>
              <a:t> signals</a:t>
            </a:r>
          </a:p>
        </p:txBody>
      </p:sp>
      <p:sp>
        <p:nvSpPr>
          <p:cNvPr id="42" name="TextBox 41"/>
          <p:cNvSpPr txBox="1"/>
          <p:nvPr/>
        </p:nvSpPr>
        <p:spPr>
          <a:xfrm>
            <a:off x="6161523" y="2589027"/>
            <a:ext cx="1866901" cy="369332"/>
          </a:xfrm>
          <a:prstGeom prst="rect">
            <a:avLst/>
          </a:prstGeom>
          <a:noFill/>
        </p:spPr>
        <p:txBody>
          <a:bodyPr wrap="square" rtlCol="0">
            <a:spAutoFit/>
          </a:bodyPr>
          <a:lstStyle/>
          <a:p>
            <a:r>
              <a:rPr lang="en-US" dirty="0"/>
              <a:t>interrupt request</a:t>
            </a:r>
          </a:p>
        </p:txBody>
      </p:sp>
      <p:sp>
        <p:nvSpPr>
          <p:cNvPr id="44" name="Parallelogram 43"/>
          <p:cNvSpPr/>
          <p:nvPr/>
        </p:nvSpPr>
        <p:spPr>
          <a:xfrm>
            <a:off x="304802" y="3304401"/>
            <a:ext cx="2209798" cy="76200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Wait for </a:t>
            </a:r>
            <a:r>
              <a:rPr lang="en-US" sz="1700" b="1" dirty="0" err="1">
                <a:latin typeface="Consolas" panose="020B0609020204030204" pitchFamily="49" charset="0"/>
                <a:cs typeface="Consolas" panose="020B0609020204030204" pitchFamily="49" charset="0"/>
              </a:rPr>
              <a:t>ADC_Done</a:t>
            </a:r>
            <a:r>
              <a:rPr lang="en-US" sz="1700" b="1" dirty="0">
                <a:latin typeface="Consolas" panose="020B0609020204030204" pitchFamily="49" charset="0"/>
                <a:cs typeface="Consolas" panose="020B0609020204030204" pitchFamily="49" charset="0"/>
              </a:rPr>
              <a:t> = 1</a:t>
            </a:r>
          </a:p>
        </p:txBody>
      </p:sp>
      <p:cxnSp>
        <p:nvCxnSpPr>
          <p:cNvPr id="45" name="Straight Arrow Connector 44"/>
          <p:cNvCxnSpPr>
            <a:cxnSpLocks/>
            <a:endCxn id="44" idx="0"/>
          </p:cNvCxnSpPr>
          <p:nvPr/>
        </p:nvCxnSpPr>
        <p:spPr>
          <a:xfrm>
            <a:off x="1409701" y="1600200"/>
            <a:ext cx="0" cy="1704201"/>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304802" y="4267200"/>
            <a:ext cx="2133598" cy="381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 Data</a:t>
            </a:r>
          </a:p>
        </p:txBody>
      </p:sp>
      <p:cxnSp>
        <p:nvCxnSpPr>
          <p:cNvPr id="64" name="Straight Arrow Connector 63"/>
          <p:cNvCxnSpPr/>
          <p:nvPr/>
        </p:nvCxnSpPr>
        <p:spPr>
          <a:xfrm flipV="1">
            <a:off x="152400" y="2706470"/>
            <a:ext cx="0" cy="2551330"/>
          </a:xfrm>
          <a:prstGeom prst="straightConnector1">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152400" y="2706469"/>
            <a:ext cx="1257301" cy="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flipH="1">
            <a:off x="152400" y="5257800"/>
            <a:ext cx="1257301" cy="0"/>
          </a:xfrm>
          <a:prstGeom prst="straightConnector1">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4" name="TextBox 73"/>
          <p:cNvSpPr txBox="1"/>
          <p:nvPr/>
        </p:nvSpPr>
        <p:spPr>
          <a:xfrm>
            <a:off x="383715" y="4888468"/>
            <a:ext cx="835485" cy="369332"/>
          </a:xfrm>
          <a:prstGeom prst="rect">
            <a:avLst/>
          </a:prstGeom>
          <a:noFill/>
        </p:spPr>
        <p:txBody>
          <a:bodyPr wrap="none" rtlCol="0">
            <a:spAutoFit/>
          </a:bodyPr>
          <a:lstStyle/>
          <a:p>
            <a:r>
              <a:rPr lang="en-US" dirty="0"/>
              <a:t>Repeat</a:t>
            </a:r>
          </a:p>
        </p:txBody>
      </p:sp>
      <p:grpSp>
        <p:nvGrpSpPr>
          <p:cNvPr id="36" name="Group 35">
            <a:extLst>
              <a:ext uri="{FF2B5EF4-FFF2-40B4-BE49-F238E27FC236}">
                <a16:creationId xmlns:a16="http://schemas.microsoft.com/office/drawing/2014/main" id="{296EAF13-7C12-2D43-A66D-E67BF8FDF3B2}"/>
              </a:ext>
            </a:extLst>
          </p:cNvPr>
          <p:cNvGrpSpPr/>
          <p:nvPr/>
        </p:nvGrpSpPr>
        <p:grpSpPr>
          <a:xfrm>
            <a:off x="7848600" y="2955639"/>
            <a:ext cx="1219201" cy="570132"/>
            <a:chOff x="7547986" y="3252441"/>
            <a:chExt cx="1219201" cy="570132"/>
          </a:xfrm>
        </p:grpSpPr>
        <p:sp>
          <p:nvSpPr>
            <p:cNvPr id="12" name="Rectangle 11"/>
            <p:cNvSpPr/>
            <p:nvPr/>
          </p:nvSpPr>
          <p:spPr>
            <a:xfrm>
              <a:off x="7624187" y="3252441"/>
              <a:ext cx="1066800" cy="570132"/>
            </a:xfrm>
            <a:prstGeom prst="rect">
              <a:avLst/>
            </a:prstGeom>
            <a:solidFill>
              <a:srgbClr val="00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7547986" y="3352841"/>
              <a:ext cx="1219201" cy="369332"/>
            </a:xfrm>
            <a:prstGeom prst="rect">
              <a:avLst/>
            </a:prstGeom>
            <a:noFill/>
          </p:spPr>
          <p:txBody>
            <a:bodyPr wrap="square" rtlCol="0">
              <a:spAutoFit/>
            </a:bodyPr>
            <a:lstStyle/>
            <a:p>
              <a:pPr algn="ctr"/>
              <a:r>
                <a:rPr lang="en-US" b="1" dirty="0">
                  <a:solidFill>
                    <a:schemeClr val="bg1"/>
                  </a:solidFill>
                </a:rPr>
                <a:t>ADC ISR</a:t>
              </a:r>
            </a:p>
          </p:txBody>
        </p:sp>
      </p:grpSp>
      <p:grpSp>
        <p:nvGrpSpPr>
          <p:cNvPr id="53" name="Group 52">
            <a:extLst>
              <a:ext uri="{FF2B5EF4-FFF2-40B4-BE49-F238E27FC236}">
                <a16:creationId xmlns:a16="http://schemas.microsoft.com/office/drawing/2014/main" id="{9A602EC2-3FC9-B645-842A-6D5D6FC95E37}"/>
              </a:ext>
            </a:extLst>
          </p:cNvPr>
          <p:cNvGrpSpPr/>
          <p:nvPr/>
        </p:nvGrpSpPr>
        <p:grpSpPr>
          <a:xfrm>
            <a:off x="5725963" y="3846438"/>
            <a:ext cx="3265638" cy="2822724"/>
            <a:chOff x="3965580" y="3337808"/>
            <a:chExt cx="3265638" cy="2822724"/>
          </a:xfrm>
        </p:grpSpPr>
        <p:sp>
          <p:nvSpPr>
            <p:cNvPr id="56" name="Rectangle 55">
              <a:extLst>
                <a:ext uri="{FF2B5EF4-FFF2-40B4-BE49-F238E27FC236}">
                  <a16:creationId xmlns:a16="http://schemas.microsoft.com/office/drawing/2014/main" id="{50CBA1D9-AD29-EE4D-B13A-6407F676E4BF}"/>
                </a:ext>
              </a:extLst>
            </p:cNvPr>
            <p:cNvSpPr/>
            <p:nvPr/>
          </p:nvSpPr>
          <p:spPr>
            <a:xfrm>
              <a:off x="3965580" y="3337808"/>
              <a:ext cx="3265638" cy="2462213"/>
            </a:xfrm>
            <a:prstGeom prst="rect">
              <a:avLst/>
            </a:prstGeom>
            <a:solidFill>
              <a:srgbClr val="0000FF"/>
            </a:solidFill>
          </p:spPr>
          <p:style>
            <a:lnRef idx="2">
              <a:schemeClr val="accent1"/>
            </a:lnRef>
            <a:fillRef idx="1">
              <a:schemeClr val="lt1"/>
            </a:fillRef>
            <a:effectRef idx="0">
              <a:schemeClr val="accent1"/>
            </a:effectRef>
            <a:fontRef idx="minor">
              <a:schemeClr val="dk1"/>
            </a:fontRef>
          </p:style>
          <p:txBody>
            <a:bodyPr wrap="none">
              <a:spAutoFit/>
            </a:bodyPr>
            <a:lstStyle/>
            <a:p>
              <a:r>
                <a:rPr lang="en-US" sz="1400" b="1" dirty="0">
                  <a:solidFill>
                    <a:srgbClr val="FFFF00"/>
                  </a:solidFill>
                  <a:latin typeface="Consolas" panose="020B0609020204030204" pitchFamily="49" charset="0"/>
                  <a:cs typeface="Consolas" panose="020B0609020204030204" pitchFamily="49" charset="0"/>
                </a:rPr>
                <a:t>volatile</a:t>
              </a:r>
              <a:r>
                <a:rPr lang="en-US" sz="1400" dirty="0">
                  <a:solidFill>
                    <a:schemeClr val="bg1"/>
                  </a:solidFill>
                  <a:latin typeface="Consolas" panose="020B0609020204030204" pitchFamily="49" charset="0"/>
                  <a:cs typeface="Consolas" panose="020B0609020204030204" pitchFamily="49" charset="0"/>
                </a:rPr>
                <a:t> </a:t>
              </a:r>
              <a:r>
                <a:rPr lang="en-US" sz="1400" dirty="0" err="1">
                  <a:solidFill>
                    <a:schemeClr val="bg1"/>
                  </a:solidFill>
                  <a:latin typeface="Consolas" panose="020B0609020204030204" pitchFamily="49" charset="0"/>
                  <a:cs typeface="Consolas" panose="020B0609020204030204" pitchFamily="49" charset="0"/>
                </a:rPr>
                <a:t>uint</a:t>
              </a:r>
              <a:r>
                <a:rPr lang="en-US" sz="1400" dirty="0">
                  <a:solidFill>
                    <a:schemeClr val="bg1"/>
                  </a:solidFill>
                  <a:latin typeface="Consolas" panose="020B0609020204030204" pitchFamily="49" charset="0"/>
                  <a:cs typeface="Consolas" panose="020B0609020204030204" pitchFamily="49" charset="0"/>
                </a:rPr>
                <a:t> </a:t>
              </a:r>
              <a:r>
                <a:rPr lang="en-US" sz="1400" dirty="0" err="1">
                  <a:solidFill>
                    <a:schemeClr val="bg1"/>
                  </a:solidFill>
                  <a:latin typeface="Consolas" panose="020B0609020204030204" pitchFamily="49" charset="0"/>
                  <a:cs typeface="Consolas" panose="020B0609020204030204" pitchFamily="49" charset="0"/>
                </a:rPr>
                <a:t>ADC_Done</a:t>
              </a:r>
              <a:r>
                <a:rPr lang="en-US" sz="1400" dirty="0">
                  <a:solidFill>
                    <a:schemeClr val="bg1"/>
                  </a:solidFill>
                  <a:latin typeface="Consolas" panose="020B0609020204030204" pitchFamily="49" charset="0"/>
                  <a:cs typeface="Consolas" panose="020B0609020204030204" pitchFamily="49" charset="0"/>
                </a:rPr>
                <a:t> = 0;</a:t>
              </a:r>
            </a:p>
            <a:p>
              <a:endParaRPr lang="en-US" sz="1400" dirty="0">
                <a:solidFill>
                  <a:schemeClr val="bg1"/>
                </a:solidFill>
                <a:latin typeface="Consolas" panose="020B0609020204030204" pitchFamily="49" charset="0"/>
                <a:cs typeface="Consolas" panose="020B0609020204030204" pitchFamily="49" charset="0"/>
              </a:endParaRPr>
            </a:p>
            <a:p>
              <a:r>
                <a:rPr lang="en-US" sz="1400" dirty="0">
                  <a:solidFill>
                    <a:schemeClr val="bg1"/>
                  </a:solidFill>
                  <a:latin typeface="Consolas" panose="020B0609020204030204" pitchFamily="49" charset="0"/>
                  <a:cs typeface="Consolas" panose="020B0609020204030204" pitchFamily="49" charset="0"/>
                </a:rPr>
                <a:t>void ADC1_2_IRQHandler(void){</a:t>
              </a:r>
            </a:p>
            <a:p>
              <a:r>
                <a:rPr lang="en-US" sz="1400" dirty="0">
                  <a:solidFill>
                    <a:schemeClr val="bg1"/>
                  </a:solidFill>
                  <a:latin typeface="Consolas" panose="020B0609020204030204" pitchFamily="49" charset="0"/>
                  <a:cs typeface="Consolas" panose="020B0609020204030204" pitchFamily="49" charset="0"/>
                </a:rPr>
                <a:t>  if (ADC1-&gt;ISR | ADC_ISR_EOC){</a:t>
              </a:r>
            </a:p>
            <a:p>
              <a:r>
                <a:rPr lang="en-US" sz="1400" dirty="0">
                  <a:solidFill>
                    <a:schemeClr val="bg1"/>
                  </a:solidFill>
                  <a:latin typeface="Consolas" panose="020B0609020204030204" pitchFamily="49" charset="0"/>
                  <a:cs typeface="Consolas" panose="020B0609020204030204" pitchFamily="49" charset="0"/>
                </a:rPr>
                <a:t>    result[</a:t>
              </a:r>
              <a:r>
                <a:rPr lang="en-US" sz="1400" dirty="0" err="1">
                  <a:solidFill>
                    <a:schemeClr val="bg1"/>
                  </a:solidFill>
                  <a:latin typeface="Consolas" panose="020B0609020204030204" pitchFamily="49" charset="0"/>
                  <a:cs typeface="Consolas" panose="020B0609020204030204" pitchFamily="49" charset="0"/>
                </a:rPr>
                <a:t>i</a:t>
              </a:r>
              <a:r>
                <a:rPr lang="en-US" sz="1400" dirty="0">
                  <a:solidFill>
                    <a:schemeClr val="bg1"/>
                  </a:solidFill>
                  <a:latin typeface="Consolas" panose="020B0609020204030204" pitchFamily="49" charset="0"/>
                  <a:cs typeface="Consolas" panose="020B0609020204030204" pitchFamily="49" charset="0"/>
                </a:rPr>
                <a:t>] = ADC1-&gt;DR;</a:t>
              </a:r>
            </a:p>
            <a:p>
              <a:r>
                <a:rPr lang="en-US" sz="1400" dirty="0">
                  <a:solidFill>
                    <a:schemeClr val="bg1"/>
                  </a:solidFill>
                  <a:latin typeface="Consolas" panose="020B0609020204030204" pitchFamily="49" charset="0"/>
                  <a:cs typeface="Consolas" panose="020B0609020204030204" pitchFamily="49" charset="0"/>
                </a:rPr>
                <a:t>    </a:t>
              </a:r>
              <a:r>
                <a:rPr lang="en-US" sz="1400" dirty="0" err="1">
                  <a:solidFill>
                    <a:schemeClr val="bg1"/>
                  </a:solidFill>
                  <a:latin typeface="Consolas" panose="020B0609020204030204" pitchFamily="49" charset="0"/>
                  <a:cs typeface="Consolas" panose="020B0609020204030204" pitchFamily="49" charset="0"/>
                </a:rPr>
                <a:t>i</a:t>
              </a:r>
              <a:r>
                <a:rPr lang="en-US" sz="1400" dirty="0">
                  <a:solidFill>
                    <a:schemeClr val="bg1"/>
                  </a:solidFill>
                  <a:latin typeface="Consolas" panose="020B0609020204030204" pitchFamily="49" charset="0"/>
                  <a:cs typeface="Consolas" panose="020B0609020204030204" pitchFamily="49" charset="0"/>
                </a:rPr>
                <a:t>++;</a:t>
              </a:r>
            </a:p>
            <a:p>
              <a:r>
                <a:rPr lang="en-US" sz="1400" b="1" dirty="0">
                  <a:solidFill>
                    <a:srgbClr val="FFFF00"/>
                  </a:solidFill>
                  <a:latin typeface="Consolas" panose="020B0609020204030204" pitchFamily="49" charset="0"/>
                  <a:cs typeface="Consolas" panose="020B0609020204030204" pitchFamily="49" charset="0"/>
                </a:rPr>
                <a:t>    if (</a:t>
              </a:r>
              <a:r>
                <a:rPr lang="en-US" sz="1400" b="1" dirty="0" err="1">
                  <a:solidFill>
                    <a:srgbClr val="FFFF00"/>
                  </a:solidFill>
                  <a:latin typeface="Consolas" panose="020B0609020204030204" pitchFamily="49" charset="0"/>
                  <a:cs typeface="Consolas" panose="020B0609020204030204" pitchFamily="49" charset="0"/>
                </a:rPr>
                <a:t>i</a:t>
              </a:r>
              <a:r>
                <a:rPr lang="en-US" sz="1400" b="1" dirty="0">
                  <a:solidFill>
                    <a:srgbClr val="FFFF00"/>
                  </a:solidFill>
                  <a:latin typeface="Consolas" panose="020B0609020204030204" pitchFamily="49" charset="0"/>
                  <a:cs typeface="Consolas" panose="020B0609020204030204" pitchFamily="49" charset="0"/>
                </a:rPr>
                <a:t> &gt;= N)</a:t>
              </a:r>
            </a:p>
            <a:p>
              <a:r>
                <a:rPr lang="en-US" sz="1400" b="1" dirty="0">
                  <a:solidFill>
                    <a:srgbClr val="FFFF00"/>
                  </a:solidFill>
                  <a:latin typeface="Consolas" panose="020B0609020204030204" pitchFamily="49" charset="0"/>
                  <a:cs typeface="Consolas" panose="020B0609020204030204" pitchFamily="49" charset="0"/>
                </a:rPr>
                <a:t>       </a:t>
              </a:r>
              <a:r>
                <a:rPr lang="en-US" sz="1400" b="1" dirty="0" err="1">
                  <a:solidFill>
                    <a:srgbClr val="FFFF00"/>
                  </a:solidFill>
                  <a:latin typeface="Consolas" panose="020B0609020204030204" pitchFamily="49" charset="0"/>
                  <a:cs typeface="Consolas" panose="020B0609020204030204" pitchFamily="49" charset="0"/>
                </a:rPr>
                <a:t>ADC_Done</a:t>
              </a:r>
              <a:r>
                <a:rPr lang="en-US" sz="1400" b="1" dirty="0">
                  <a:solidFill>
                    <a:srgbClr val="FFFF00"/>
                  </a:solidFill>
                  <a:latin typeface="Consolas" panose="020B0609020204030204" pitchFamily="49" charset="0"/>
                  <a:cs typeface="Consolas" panose="020B0609020204030204" pitchFamily="49" charset="0"/>
                </a:rPr>
                <a:t> = 1;</a:t>
              </a:r>
            </a:p>
            <a:p>
              <a:r>
                <a:rPr lang="en-US" sz="1400" dirty="0">
                  <a:solidFill>
                    <a:schemeClr val="bg1"/>
                  </a:solidFill>
                  <a:latin typeface="Consolas" panose="020B0609020204030204" pitchFamily="49" charset="0"/>
                  <a:cs typeface="Consolas" panose="020B0609020204030204" pitchFamily="49" charset="0"/>
                </a:rPr>
                <a:t>  }</a:t>
              </a:r>
            </a:p>
            <a:p>
              <a:r>
                <a:rPr lang="en-US" sz="1400" dirty="0">
                  <a:solidFill>
                    <a:schemeClr val="bg1"/>
                  </a:solidFill>
                  <a:latin typeface="Consolas" panose="020B0609020204030204" pitchFamily="49" charset="0"/>
                  <a:cs typeface="Consolas" panose="020B0609020204030204" pitchFamily="49" charset="0"/>
                </a:rPr>
                <a:t>  ...</a:t>
              </a:r>
            </a:p>
            <a:p>
              <a:r>
                <a:rPr lang="en-US" sz="1400" dirty="0">
                  <a:solidFill>
                    <a:schemeClr val="bg1"/>
                  </a:solidFill>
                  <a:latin typeface="Consolas" panose="020B0609020204030204" pitchFamily="49" charset="0"/>
                  <a:cs typeface="Consolas" panose="020B0609020204030204" pitchFamily="49" charset="0"/>
                </a:rPr>
                <a:t>}</a:t>
              </a:r>
            </a:p>
          </p:txBody>
        </p:sp>
        <p:sp>
          <p:nvSpPr>
            <p:cNvPr id="50" name="TextBox 49">
              <a:extLst>
                <a:ext uri="{FF2B5EF4-FFF2-40B4-BE49-F238E27FC236}">
                  <a16:creationId xmlns:a16="http://schemas.microsoft.com/office/drawing/2014/main" id="{DA1BE702-5058-B446-8CA4-8F1C255E9D09}"/>
                </a:ext>
              </a:extLst>
            </p:cNvPr>
            <p:cNvSpPr txBox="1"/>
            <p:nvPr/>
          </p:nvSpPr>
          <p:spPr>
            <a:xfrm>
              <a:off x="4708796" y="5791200"/>
              <a:ext cx="1779205" cy="369332"/>
            </a:xfrm>
            <a:prstGeom prst="rect">
              <a:avLst/>
            </a:prstGeom>
            <a:noFill/>
          </p:spPr>
          <p:txBody>
            <a:bodyPr wrap="none" rtlCol="0">
              <a:spAutoFit/>
            </a:bodyPr>
            <a:lstStyle/>
            <a:p>
              <a:r>
                <a:rPr lang="en-US" dirty="0"/>
                <a:t>Make N sampling</a:t>
              </a:r>
            </a:p>
          </p:txBody>
        </p:sp>
      </p:grpSp>
    </p:spTree>
    <p:extLst>
      <p:ext uri="{BB962C8B-B14F-4D97-AF65-F5344CB8AC3E}">
        <p14:creationId xmlns:p14="http://schemas.microsoft.com/office/powerpoint/2010/main" val="2123311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Analog-to-Digital Converter (ADC)</a:t>
            </a:r>
          </a:p>
        </p:txBody>
      </p:sp>
      <p:cxnSp>
        <p:nvCxnSpPr>
          <p:cNvPr id="6" name="Straight Connector 5"/>
          <p:cNvCxnSpPr>
            <a:cxnSpLocks/>
          </p:cNvCxnSpPr>
          <p:nvPr/>
        </p:nvCxnSpPr>
        <p:spPr>
          <a:xfrm flipV="1">
            <a:off x="176933" y="3566319"/>
            <a:ext cx="3304076" cy="9484"/>
          </a:xfrm>
          <a:prstGeom prst="line">
            <a:avLst/>
          </a:prstGeom>
          <a:ln w="127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a:cxnSpLocks/>
          </p:cNvCxnSpPr>
          <p:nvPr/>
        </p:nvCxnSpPr>
        <p:spPr>
          <a:xfrm>
            <a:off x="5891933" y="3566319"/>
            <a:ext cx="3048000" cy="9484"/>
          </a:xfrm>
          <a:prstGeom prst="line">
            <a:avLst/>
          </a:prstGeom>
          <a:ln w="12700">
            <a:solidFill>
              <a:schemeClr val="tx1"/>
            </a:solidFill>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5891933" y="1938196"/>
            <a:ext cx="3124200" cy="2606162"/>
          </a:xfrm>
          <a:custGeom>
            <a:avLst/>
            <a:gdLst>
              <a:gd name="connsiteX0" fmla="*/ 0 w 3100388"/>
              <a:gd name="connsiteY0" fmla="*/ 109587 h 719523"/>
              <a:gd name="connsiteX1" fmla="*/ 76200 w 3100388"/>
              <a:gd name="connsiteY1" fmla="*/ 23862 h 719523"/>
              <a:gd name="connsiteX2" fmla="*/ 123825 w 3100388"/>
              <a:gd name="connsiteY2" fmla="*/ 50 h 719523"/>
              <a:gd name="connsiteX3" fmla="*/ 190500 w 3100388"/>
              <a:gd name="connsiteY3" fmla="*/ 19100 h 719523"/>
              <a:gd name="connsiteX4" fmla="*/ 233363 w 3100388"/>
              <a:gd name="connsiteY4" fmla="*/ 66725 h 719523"/>
              <a:gd name="connsiteX5" fmla="*/ 266700 w 3100388"/>
              <a:gd name="connsiteY5" fmla="*/ 142925 h 719523"/>
              <a:gd name="connsiteX6" fmla="*/ 300038 w 3100388"/>
              <a:gd name="connsiteY6" fmla="*/ 209600 h 719523"/>
              <a:gd name="connsiteX7" fmla="*/ 338138 w 3100388"/>
              <a:gd name="connsiteY7" fmla="*/ 261987 h 719523"/>
              <a:gd name="connsiteX8" fmla="*/ 400050 w 3100388"/>
              <a:gd name="connsiteY8" fmla="*/ 281037 h 719523"/>
              <a:gd name="connsiteX9" fmla="*/ 457200 w 3100388"/>
              <a:gd name="connsiteY9" fmla="*/ 252462 h 719523"/>
              <a:gd name="connsiteX10" fmla="*/ 519113 w 3100388"/>
              <a:gd name="connsiteY10" fmla="*/ 195312 h 719523"/>
              <a:gd name="connsiteX11" fmla="*/ 590550 w 3100388"/>
              <a:gd name="connsiteY11" fmla="*/ 138162 h 719523"/>
              <a:gd name="connsiteX12" fmla="*/ 633413 w 3100388"/>
              <a:gd name="connsiteY12" fmla="*/ 114350 h 719523"/>
              <a:gd name="connsiteX13" fmla="*/ 700088 w 3100388"/>
              <a:gd name="connsiteY13" fmla="*/ 119112 h 719523"/>
              <a:gd name="connsiteX14" fmla="*/ 742950 w 3100388"/>
              <a:gd name="connsiteY14" fmla="*/ 190550 h 719523"/>
              <a:gd name="connsiteX15" fmla="*/ 766763 w 3100388"/>
              <a:gd name="connsiteY15" fmla="*/ 242937 h 719523"/>
              <a:gd name="connsiteX16" fmla="*/ 790575 w 3100388"/>
              <a:gd name="connsiteY16" fmla="*/ 290562 h 719523"/>
              <a:gd name="connsiteX17" fmla="*/ 819150 w 3100388"/>
              <a:gd name="connsiteY17" fmla="*/ 338187 h 719523"/>
              <a:gd name="connsiteX18" fmla="*/ 852488 w 3100388"/>
              <a:gd name="connsiteY18" fmla="*/ 390575 h 719523"/>
              <a:gd name="connsiteX19" fmla="*/ 895350 w 3100388"/>
              <a:gd name="connsiteY19" fmla="*/ 462012 h 719523"/>
              <a:gd name="connsiteX20" fmla="*/ 942975 w 3100388"/>
              <a:gd name="connsiteY20" fmla="*/ 528687 h 719523"/>
              <a:gd name="connsiteX21" fmla="*/ 985838 w 3100388"/>
              <a:gd name="connsiteY21" fmla="*/ 547737 h 719523"/>
              <a:gd name="connsiteX22" fmla="*/ 1028700 w 3100388"/>
              <a:gd name="connsiteY22" fmla="*/ 533450 h 719523"/>
              <a:gd name="connsiteX23" fmla="*/ 1066800 w 3100388"/>
              <a:gd name="connsiteY23" fmla="*/ 423912 h 719523"/>
              <a:gd name="connsiteX24" fmla="*/ 1143000 w 3100388"/>
              <a:gd name="connsiteY24" fmla="*/ 171500 h 719523"/>
              <a:gd name="connsiteX25" fmla="*/ 1171575 w 3100388"/>
              <a:gd name="connsiteY25" fmla="*/ 109587 h 719523"/>
              <a:gd name="connsiteX26" fmla="*/ 1228725 w 3100388"/>
              <a:gd name="connsiteY26" fmla="*/ 76250 h 719523"/>
              <a:gd name="connsiteX27" fmla="*/ 1285875 w 3100388"/>
              <a:gd name="connsiteY27" fmla="*/ 85775 h 719523"/>
              <a:gd name="connsiteX28" fmla="*/ 1328738 w 3100388"/>
              <a:gd name="connsiteY28" fmla="*/ 128637 h 719523"/>
              <a:gd name="connsiteX29" fmla="*/ 1381125 w 3100388"/>
              <a:gd name="connsiteY29" fmla="*/ 214362 h 719523"/>
              <a:gd name="connsiteX30" fmla="*/ 1438275 w 3100388"/>
              <a:gd name="connsiteY30" fmla="*/ 271512 h 719523"/>
              <a:gd name="connsiteX31" fmla="*/ 1485900 w 3100388"/>
              <a:gd name="connsiteY31" fmla="*/ 295325 h 719523"/>
              <a:gd name="connsiteX32" fmla="*/ 1543050 w 3100388"/>
              <a:gd name="connsiteY32" fmla="*/ 266750 h 719523"/>
              <a:gd name="connsiteX33" fmla="*/ 1600200 w 3100388"/>
              <a:gd name="connsiteY33" fmla="*/ 204837 h 719523"/>
              <a:gd name="connsiteX34" fmla="*/ 1638300 w 3100388"/>
              <a:gd name="connsiteY34" fmla="*/ 157212 h 719523"/>
              <a:gd name="connsiteX35" fmla="*/ 1724025 w 3100388"/>
              <a:gd name="connsiteY35" fmla="*/ 157212 h 719523"/>
              <a:gd name="connsiteX36" fmla="*/ 1776413 w 3100388"/>
              <a:gd name="connsiteY36" fmla="*/ 200075 h 719523"/>
              <a:gd name="connsiteX37" fmla="*/ 1819275 w 3100388"/>
              <a:gd name="connsiteY37" fmla="*/ 257225 h 719523"/>
              <a:gd name="connsiteX38" fmla="*/ 2000250 w 3100388"/>
              <a:gd name="connsiteY38" fmla="*/ 562025 h 719523"/>
              <a:gd name="connsiteX39" fmla="*/ 2066925 w 3100388"/>
              <a:gd name="connsiteY39" fmla="*/ 666800 h 719523"/>
              <a:gd name="connsiteX40" fmla="*/ 2124075 w 3100388"/>
              <a:gd name="connsiteY40" fmla="*/ 714425 h 719523"/>
              <a:gd name="connsiteX41" fmla="*/ 2195513 w 3100388"/>
              <a:gd name="connsiteY41" fmla="*/ 714425 h 719523"/>
              <a:gd name="connsiteX42" fmla="*/ 2252663 w 3100388"/>
              <a:gd name="connsiteY42" fmla="*/ 681087 h 719523"/>
              <a:gd name="connsiteX43" fmla="*/ 2290763 w 3100388"/>
              <a:gd name="connsiteY43" fmla="*/ 604887 h 719523"/>
              <a:gd name="connsiteX44" fmla="*/ 2347913 w 3100388"/>
              <a:gd name="connsiteY44" fmla="*/ 490587 h 719523"/>
              <a:gd name="connsiteX45" fmla="*/ 2495550 w 3100388"/>
              <a:gd name="connsiteY45" fmla="*/ 166737 h 719523"/>
              <a:gd name="connsiteX46" fmla="*/ 2538413 w 3100388"/>
              <a:gd name="connsiteY46" fmla="*/ 100062 h 719523"/>
              <a:gd name="connsiteX47" fmla="*/ 2590800 w 3100388"/>
              <a:gd name="connsiteY47" fmla="*/ 81012 h 719523"/>
              <a:gd name="connsiteX48" fmla="*/ 2662238 w 3100388"/>
              <a:gd name="connsiteY48" fmla="*/ 85775 h 719523"/>
              <a:gd name="connsiteX49" fmla="*/ 2714625 w 3100388"/>
              <a:gd name="connsiteY49" fmla="*/ 123875 h 719523"/>
              <a:gd name="connsiteX50" fmla="*/ 2833688 w 3100388"/>
              <a:gd name="connsiteY50" fmla="*/ 204837 h 719523"/>
              <a:gd name="connsiteX51" fmla="*/ 2900363 w 3100388"/>
              <a:gd name="connsiteY51" fmla="*/ 223887 h 719523"/>
              <a:gd name="connsiteX52" fmla="*/ 2967038 w 3100388"/>
              <a:gd name="connsiteY52" fmla="*/ 214362 h 719523"/>
              <a:gd name="connsiteX53" fmla="*/ 3038475 w 3100388"/>
              <a:gd name="connsiteY53" fmla="*/ 157212 h 719523"/>
              <a:gd name="connsiteX54" fmla="*/ 3100388 w 3100388"/>
              <a:gd name="connsiteY54" fmla="*/ 104825 h 719523"/>
              <a:gd name="connsiteX0" fmla="*/ 0 w 3100388"/>
              <a:gd name="connsiteY0" fmla="*/ 109587 h 714643"/>
              <a:gd name="connsiteX1" fmla="*/ 76200 w 3100388"/>
              <a:gd name="connsiteY1" fmla="*/ 23862 h 714643"/>
              <a:gd name="connsiteX2" fmla="*/ 123825 w 3100388"/>
              <a:gd name="connsiteY2" fmla="*/ 50 h 714643"/>
              <a:gd name="connsiteX3" fmla="*/ 190500 w 3100388"/>
              <a:gd name="connsiteY3" fmla="*/ 19100 h 714643"/>
              <a:gd name="connsiteX4" fmla="*/ 233363 w 3100388"/>
              <a:gd name="connsiteY4" fmla="*/ 66725 h 714643"/>
              <a:gd name="connsiteX5" fmla="*/ 266700 w 3100388"/>
              <a:gd name="connsiteY5" fmla="*/ 142925 h 714643"/>
              <a:gd name="connsiteX6" fmla="*/ 300038 w 3100388"/>
              <a:gd name="connsiteY6" fmla="*/ 209600 h 714643"/>
              <a:gd name="connsiteX7" fmla="*/ 338138 w 3100388"/>
              <a:gd name="connsiteY7" fmla="*/ 261987 h 714643"/>
              <a:gd name="connsiteX8" fmla="*/ 400050 w 3100388"/>
              <a:gd name="connsiteY8" fmla="*/ 281037 h 714643"/>
              <a:gd name="connsiteX9" fmla="*/ 457200 w 3100388"/>
              <a:gd name="connsiteY9" fmla="*/ 252462 h 714643"/>
              <a:gd name="connsiteX10" fmla="*/ 519113 w 3100388"/>
              <a:gd name="connsiteY10" fmla="*/ 195312 h 714643"/>
              <a:gd name="connsiteX11" fmla="*/ 590550 w 3100388"/>
              <a:gd name="connsiteY11" fmla="*/ 138162 h 714643"/>
              <a:gd name="connsiteX12" fmla="*/ 633413 w 3100388"/>
              <a:gd name="connsiteY12" fmla="*/ 114350 h 714643"/>
              <a:gd name="connsiteX13" fmla="*/ 700088 w 3100388"/>
              <a:gd name="connsiteY13" fmla="*/ 119112 h 714643"/>
              <a:gd name="connsiteX14" fmla="*/ 742950 w 3100388"/>
              <a:gd name="connsiteY14" fmla="*/ 190550 h 714643"/>
              <a:gd name="connsiteX15" fmla="*/ 766763 w 3100388"/>
              <a:gd name="connsiteY15" fmla="*/ 242937 h 714643"/>
              <a:gd name="connsiteX16" fmla="*/ 790575 w 3100388"/>
              <a:gd name="connsiteY16" fmla="*/ 290562 h 714643"/>
              <a:gd name="connsiteX17" fmla="*/ 819150 w 3100388"/>
              <a:gd name="connsiteY17" fmla="*/ 338187 h 714643"/>
              <a:gd name="connsiteX18" fmla="*/ 852488 w 3100388"/>
              <a:gd name="connsiteY18" fmla="*/ 390575 h 714643"/>
              <a:gd name="connsiteX19" fmla="*/ 895350 w 3100388"/>
              <a:gd name="connsiteY19" fmla="*/ 462012 h 714643"/>
              <a:gd name="connsiteX20" fmla="*/ 942975 w 3100388"/>
              <a:gd name="connsiteY20" fmla="*/ 528687 h 714643"/>
              <a:gd name="connsiteX21" fmla="*/ 985838 w 3100388"/>
              <a:gd name="connsiteY21" fmla="*/ 547737 h 714643"/>
              <a:gd name="connsiteX22" fmla="*/ 1028700 w 3100388"/>
              <a:gd name="connsiteY22" fmla="*/ 533450 h 714643"/>
              <a:gd name="connsiteX23" fmla="*/ 1066800 w 3100388"/>
              <a:gd name="connsiteY23" fmla="*/ 423912 h 714643"/>
              <a:gd name="connsiteX24" fmla="*/ 1143000 w 3100388"/>
              <a:gd name="connsiteY24" fmla="*/ 171500 h 714643"/>
              <a:gd name="connsiteX25" fmla="*/ 1171575 w 3100388"/>
              <a:gd name="connsiteY25" fmla="*/ 109587 h 714643"/>
              <a:gd name="connsiteX26" fmla="*/ 1228725 w 3100388"/>
              <a:gd name="connsiteY26" fmla="*/ 76250 h 714643"/>
              <a:gd name="connsiteX27" fmla="*/ 1285875 w 3100388"/>
              <a:gd name="connsiteY27" fmla="*/ 85775 h 714643"/>
              <a:gd name="connsiteX28" fmla="*/ 1328738 w 3100388"/>
              <a:gd name="connsiteY28" fmla="*/ 128637 h 714643"/>
              <a:gd name="connsiteX29" fmla="*/ 1381125 w 3100388"/>
              <a:gd name="connsiteY29" fmla="*/ 214362 h 714643"/>
              <a:gd name="connsiteX30" fmla="*/ 1438275 w 3100388"/>
              <a:gd name="connsiteY30" fmla="*/ 271512 h 714643"/>
              <a:gd name="connsiteX31" fmla="*/ 1485900 w 3100388"/>
              <a:gd name="connsiteY31" fmla="*/ 295325 h 714643"/>
              <a:gd name="connsiteX32" fmla="*/ 1543050 w 3100388"/>
              <a:gd name="connsiteY32" fmla="*/ 266750 h 714643"/>
              <a:gd name="connsiteX33" fmla="*/ 1600200 w 3100388"/>
              <a:gd name="connsiteY33" fmla="*/ 204837 h 714643"/>
              <a:gd name="connsiteX34" fmla="*/ 1638300 w 3100388"/>
              <a:gd name="connsiteY34" fmla="*/ 157212 h 714643"/>
              <a:gd name="connsiteX35" fmla="*/ 1724025 w 3100388"/>
              <a:gd name="connsiteY35" fmla="*/ 157212 h 714643"/>
              <a:gd name="connsiteX36" fmla="*/ 1776413 w 3100388"/>
              <a:gd name="connsiteY36" fmla="*/ 200075 h 714643"/>
              <a:gd name="connsiteX37" fmla="*/ 1819275 w 3100388"/>
              <a:gd name="connsiteY37" fmla="*/ 257225 h 714643"/>
              <a:gd name="connsiteX38" fmla="*/ 2000250 w 3100388"/>
              <a:gd name="connsiteY38" fmla="*/ 562025 h 714643"/>
              <a:gd name="connsiteX39" fmla="*/ 2066925 w 3100388"/>
              <a:gd name="connsiteY39" fmla="*/ 666800 h 714643"/>
              <a:gd name="connsiteX40" fmla="*/ 2195513 w 3100388"/>
              <a:gd name="connsiteY40" fmla="*/ 714425 h 714643"/>
              <a:gd name="connsiteX41" fmla="*/ 2252663 w 3100388"/>
              <a:gd name="connsiteY41" fmla="*/ 681087 h 714643"/>
              <a:gd name="connsiteX42" fmla="*/ 2290763 w 3100388"/>
              <a:gd name="connsiteY42" fmla="*/ 604887 h 714643"/>
              <a:gd name="connsiteX43" fmla="*/ 2347913 w 3100388"/>
              <a:gd name="connsiteY43" fmla="*/ 490587 h 714643"/>
              <a:gd name="connsiteX44" fmla="*/ 2495550 w 3100388"/>
              <a:gd name="connsiteY44" fmla="*/ 166737 h 714643"/>
              <a:gd name="connsiteX45" fmla="*/ 2538413 w 3100388"/>
              <a:gd name="connsiteY45" fmla="*/ 100062 h 714643"/>
              <a:gd name="connsiteX46" fmla="*/ 2590800 w 3100388"/>
              <a:gd name="connsiteY46" fmla="*/ 81012 h 714643"/>
              <a:gd name="connsiteX47" fmla="*/ 2662238 w 3100388"/>
              <a:gd name="connsiteY47" fmla="*/ 85775 h 714643"/>
              <a:gd name="connsiteX48" fmla="*/ 2714625 w 3100388"/>
              <a:gd name="connsiteY48" fmla="*/ 123875 h 714643"/>
              <a:gd name="connsiteX49" fmla="*/ 2833688 w 3100388"/>
              <a:gd name="connsiteY49" fmla="*/ 204837 h 714643"/>
              <a:gd name="connsiteX50" fmla="*/ 2900363 w 3100388"/>
              <a:gd name="connsiteY50" fmla="*/ 223887 h 714643"/>
              <a:gd name="connsiteX51" fmla="*/ 2967038 w 3100388"/>
              <a:gd name="connsiteY51" fmla="*/ 214362 h 714643"/>
              <a:gd name="connsiteX52" fmla="*/ 3038475 w 3100388"/>
              <a:gd name="connsiteY52" fmla="*/ 157212 h 714643"/>
              <a:gd name="connsiteX53" fmla="*/ 3100388 w 3100388"/>
              <a:gd name="connsiteY53" fmla="*/ 104825 h 714643"/>
              <a:gd name="connsiteX0" fmla="*/ 0 w 3100388"/>
              <a:gd name="connsiteY0" fmla="*/ 109587 h 686382"/>
              <a:gd name="connsiteX1" fmla="*/ 76200 w 3100388"/>
              <a:gd name="connsiteY1" fmla="*/ 23862 h 686382"/>
              <a:gd name="connsiteX2" fmla="*/ 123825 w 3100388"/>
              <a:gd name="connsiteY2" fmla="*/ 50 h 686382"/>
              <a:gd name="connsiteX3" fmla="*/ 190500 w 3100388"/>
              <a:gd name="connsiteY3" fmla="*/ 19100 h 686382"/>
              <a:gd name="connsiteX4" fmla="*/ 233363 w 3100388"/>
              <a:gd name="connsiteY4" fmla="*/ 66725 h 686382"/>
              <a:gd name="connsiteX5" fmla="*/ 266700 w 3100388"/>
              <a:gd name="connsiteY5" fmla="*/ 142925 h 686382"/>
              <a:gd name="connsiteX6" fmla="*/ 300038 w 3100388"/>
              <a:gd name="connsiteY6" fmla="*/ 209600 h 686382"/>
              <a:gd name="connsiteX7" fmla="*/ 338138 w 3100388"/>
              <a:gd name="connsiteY7" fmla="*/ 261987 h 686382"/>
              <a:gd name="connsiteX8" fmla="*/ 400050 w 3100388"/>
              <a:gd name="connsiteY8" fmla="*/ 281037 h 686382"/>
              <a:gd name="connsiteX9" fmla="*/ 457200 w 3100388"/>
              <a:gd name="connsiteY9" fmla="*/ 252462 h 686382"/>
              <a:gd name="connsiteX10" fmla="*/ 519113 w 3100388"/>
              <a:gd name="connsiteY10" fmla="*/ 195312 h 686382"/>
              <a:gd name="connsiteX11" fmla="*/ 590550 w 3100388"/>
              <a:gd name="connsiteY11" fmla="*/ 138162 h 686382"/>
              <a:gd name="connsiteX12" fmla="*/ 633413 w 3100388"/>
              <a:gd name="connsiteY12" fmla="*/ 114350 h 686382"/>
              <a:gd name="connsiteX13" fmla="*/ 700088 w 3100388"/>
              <a:gd name="connsiteY13" fmla="*/ 119112 h 686382"/>
              <a:gd name="connsiteX14" fmla="*/ 742950 w 3100388"/>
              <a:gd name="connsiteY14" fmla="*/ 190550 h 686382"/>
              <a:gd name="connsiteX15" fmla="*/ 766763 w 3100388"/>
              <a:gd name="connsiteY15" fmla="*/ 242937 h 686382"/>
              <a:gd name="connsiteX16" fmla="*/ 790575 w 3100388"/>
              <a:gd name="connsiteY16" fmla="*/ 290562 h 686382"/>
              <a:gd name="connsiteX17" fmla="*/ 819150 w 3100388"/>
              <a:gd name="connsiteY17" fmla="*/ 338187 h 686382"/>
              <a:gd name="connsiteX18" fmla="*/ 852488 w 3100388"/>
              <a:gd name="connsiteY18" fmla="*/ 390575 h 686382"/>
              <a:gd name="connsiteX19" fmla="*/ 895350 w 3100388"/>
              <a:gd name="connsiteY19" fmla="*/ 462012 h 686382"/>
              <a:gd name="connsiteX20" fmla="*/ 942975 w 3100388"/>
              <a:gd name="connsiteY20" fmla="*/ 528687 h 686382"/>
              <a:gd name="connsiteX21" fmla="*/ 985838 w 3100388"/>
              <a:gd name="connsiteY21" fmla="*/ 547737 h 686382"/>
              <a:gd name="connsiteX22" fmla="*/ 1028700 w 3100388"/>
              <a:gd name="connsiteY22" fmla="*/ 533450 h 686382"/>
              <a:gd name="connsiteX23" fmla="*/ 1066800 w 3100388"/>
              <a:gd name="connsiteY23" fmla="*/ 423912 h 686382"/>
              <a:gd name="connsiteX24" fmla="*/ 1143000 w 3100388"/>
              <a:gd name="connsiteY24" fmla="*/ 171500 h 686382"/>
              <a:gd name="connsiteX25" fmla="*/ 1171575 w 3100388"/>
              <a:gd name="connsiteY25" fmla="*/ 109587 h 686382"/>
              <a:gd name="connsiteX26" fmla="*/ 1228725 w 3100388"/>
              <a:gd name="connsiteY26" fmla="*/ 76250 h 686382"/>
              <a:gd name="connsiteX27" fmla="*/ 1285875 w 3100388"/>
              <a:gd name="connsiteY27" fmla="*/ 85775 h 686382"/>
              <a:gd name="connsiteX28" fmla="*/ 1328738 w 3100388"/>
              <a:gd name="connsiteY28" fmla="*/ 128637 h 686382"/>
              <a:gd name="connsiteX29" fmla="*/ 1381125 w 3100388"/>
              <a:gd name="connsiteY29" fmla="*/ 214362 h 686382"/>
              <a:gd name="connsiteX30" fmla="*/ 1438275 w 3100388"/>
              <a:gd name="connsiteY30" fmla="*/ 271512 h 686382"/>
              <a:gd name="connsiteX31" fmla="*/ 1485900 w 3100388"/>
              <a:gd name="connsiteY31" fmla="*/ 295325 h 686382"/>
              <a:gd name="connsiteX32" fmla="*/ 1543050 w 3100388"/>
              <a:gd name="connsiteY32" fmla="*/ 266750 h 686382"/>
              <a:gd name="connsiteX33" fmla="*/ 1600200 w 3100388"/>
              <a:gd name="connsiteY33" fmla="*/ 204837 h 686382"/>
              <a:gd name="connsiteX34" fmla="*/ 1638300 w 3100388"/>
              <a:gd name="connsiteY34" fmla="*/ 157212 h 686382"/>
              <a:gd name="connsiteX35" fmla="*/ 1724025 w 3100388"/>
              <a:gd name="connsiteY35" fmla="*/ 157212 h 686382"/>
              <a:gd name="connsiteX36" fmla="*/ 1776413 w 3100388"/>
              <a:gd name="connsiteY36" fmla="*/ 200075 h 686382"/>
              <a:gd name="connsiteX37" fmla="*/ 1819275 w 3100388"/>
              <a:gd name="connsiteY37" fmla="*/ 257225 h 686382"/>
              <a:gd name="connsiteX38" fmla="*/ 2000250 w 3100388"/>
              <a:gd name="connsiteY38" fmla="*/ 562025 h 686382"/>
              <a:gd name="connsiteX39" fmla="*/ 2066925 w 3100388"/>
              <a:gd name="connsiteY39" fmla="*/ 666800 h 686382"/>
              <a:gd name="connsiteX40" fmla="*/ 2252663 w 3100388"/>
              <a:gd name="connsiteY40" fmla="*/ 681087 h 686382"/>
              <a:gd name="connsiteX41" fmla="*/ 2290763 w 3100388"/>
              <a:gd name="connsiteY41" fmla="*/ 604887 h 686382"/>
              <a:gd name="connsiteX42" fmla="*/ 2347913 w 3100388"/>
              <a:gd name="connsiteY42" fmla="*/ 490587 h 686382"/>
              <a:gd name="connsiteX43" fmla="*/ 2495550 w 3100388"/>
              <a:gd name="connsiteY43" fmla="*/ 166737 h 686382"/>
              <a:gd name="connsiteX44" fmla="*/ 2538413 w 3100388"/>
              <a:gd name="connsiteY44" fmla="*/ 100062 h 686382"/>
              <a:gd name="connsiteX45" fmla="*/ 2590800 w 3100388"/>
              <a:gd name="connsiteY45" fmla="*/ 81012 h 686382"/>
              <a:gd name="connsiteX46" fmla="*/ 2662238 w 3100388"/>
              <a:gd name="connsiteY46" fmla="*/ 85775 h 686382"/>
              <a:gd name="connsiteX47" fmla="*/ 2714625 w 3100388"/>
              <a:gd name="connsiteY47" fmla="*/ 123875 h 686382"/>
              <a:gd name="connsiteX48" fmla="*/ 2833688 w 3100388"/>
              <a:gd name="connsiteY48" fmla="*/ 204837 h 686382"/>
              <a:gd name="connsiteX49" fmla="*/ 2900363 w 3100388"/>
              <a:gd name="connsiteY49" fmla="*/ 223887 h 686382"/>
              <a:gd name="connsiteX50" fmla="*/ 2967038 w 3100388"/>
              <a:gd name="connsiteY50" fmla="*/ 214362 h 686382"/>
              <a:gd name="connsiteX51" fmla="*/ 3038475 w 3100388"/>
              <a:gd name="connsiteY51" fmla="*/ 157212 h 686382"/>
              <a:gd name="connsiteX52" fmla="*/ 3100388 w 3100388"/>
              <a:gd name="connsiteY52" fmla="*/ 104825 h 686382"/>
              <a:gd name="connsiteX0" fmla="*/ 0 w 3100388"/>
              <a:gd name="connsiteY0" fmla="*/ 109587 h 667644"/>
              <a:gd name="connsiteX1" fmla="*/ 76200 w 3100388"/>
              <a:gd name="connsiteY1" fmla="*/ 23862 h 667644"/>
              <a:gd name="connsiteX2" fmla="*/ 123825 w 3100388"/>
              <a:gd name="connsiteY2" fmla="*/ 50 h 667644"/>
              <a:gd name="connsiteX3" fmla="*/ 190500 w 3100388"/>
              <a:gd name="connsiteY3" fmla="*/ 19100 h 667644"/>
              <a:gd name="connsiteX4" fmla="*/ 233363 w 3100388"/>
              <a:gd name="connsiteY4" fmla="*/ 66725 h 667644"/>
              <a:gd name="connsiteX5" fmla="*/ 266700 w 3100388"/>
              <a:gd name="connsiteY5" fmla="*/ 142925 h 667644"/>
              <a:gd name="connsiteX6" fmla="*/ 300038 w 3100388"/>
              <a:gd name="connsiteY6" fmla="*/ 209600 h 667644"/>
              <a:gd name="connsiteX7" fmla="*/ 338138 w 3100388"/>
              <a:gd name="connsiteY7" fmla="*/ 261987 h 667644"/>
              <a:gd name="connsiteX8" fmla="*/ 400050 w 3100388"/>
              <a:gd name="connsiteY8" fmla="*/ 281037 h 667644"/>
              <a:gd name="connsiteX9" fmla="*/ 457200 w 3100388"/>
              <a:gd name="connsiteY9" fmla="*/ 252462 h 667644"/>
              <a:gd name="connsiteX10" fmla="*/ 519113 w 3100388"/>
              <a:gd name="connsiteY10" fmla="*/ 195312 h 667644"/>
              <a:gd name="connsiteX11" fmla="*/ 590550 w 3100388"/>
              <a:gd name="connsiteY11" fmla="*/ 138162 h 667644"/>
              <a:gd name="connsiteX12" fmla="*/ 633413 w 3100388"/>
              <a:gd name="connsiteY12" fmla="*/ 114350 h 667644"/>
              <a:gd name="connsiteX13" fmla="*/ 700088 w 3100388"/>
              <a:gd name="connsiteY13" fmla="*/ 119112 h 667644"/>
              <a:gd name="connsiteX14" fmla="*/ 742950 w 3100388"/>
              <a:gd name="connsiteY14" fmla="*/ 190550 h 667644"/>
              <a:gd name="connsiteX15" fmla="*/ 766763 w 3100388"/>
              <a:gd name="connsiteY15" fmla="*/ 242937 h 667644"/>
              <a:gd name="connsiteX16" fmla="*/ 790575 w 3100388"/>
              <a:gd name="connsiteY16" fmla="*/ 290562 h 667644"/>
              <a:gd name="connsiteX17" fmla="*/ 819150 w 3100388"/>
              <a:gd name="connsiteY17" fmla="*/ 338187 h 667644"/>
              <a:gd name="connsiteX18" fmla="*/ 852488 w 3100388"/>
              <a:gd name="connsiteY18" fmla="*/ 390575 h 667644"/>
              <a:gd name="connsiteX19" fmla="*/ 895350 w 3100388"/>
              <a:gd name="connsiteY19" fmla="*/ 462012 h 667644"/>
              <a:gd name="connsiteX20" fmla="*/ 942975 w 3100388"/>
              <a:gd name="connsiteY20" fmla="*/ 528687 h 667644"/>
              <a:gd name="connsiteX21" fmla="*/ 985838 w 3100388"/>
              <a:gd name="connsiteY21" fmla="*/ 547737 h 667644"/>
              <a:gd name="connsiteX22" fmla="*/ 1028700 w 3100388"/>
              <a:gd name="connsiteY22" fmla="*/ 533450 h 667644"/>
              <a:gd name="connsiteX23" fmla="*/ 1066800 w 3100388"/>
              <a:gd name="connsiteY23" fmla="*/ 423912 h 667644"/>
              <a:gd name="connsiteX24" fmla="*/ 1143000 w 3100388"/>
              <a:gd name="connsiteY24" fmla="*/ 171500 h 667644"/>
              <a:gd name="connsiteX25" fmla="*/ 1171575 w 3100388"/>
              <a:gd name="connsiteY25" fmla="*/ 109587 h 667644"/>
              <a:gd name="connsiteX26" fmla="*/ 1228725 w 3100388"/>
              <a:gd name="connsiteY26" fmla="*/ 76250 h 667644"/>
              <a:gd name="connsiteX27" fmla="*/ 1285875 w 3100388"/>
              <a:gd name="connsiteY27" fmla="*/ 85775 h 667644"/>
              <a:gd name="connsiteX28" fmla="*/ 1328738 w 3100388"/>
              <a:gd name="connsiteY28" fmla="*/ 128637 h 667644"/>
              <a:gd name="connsiteX29" fmla="*/ 1381125 w 3100388"/>
              <a:gd name="connsiteY29" fmla="*/ 214362 h 667644"/>
              <a:gd name="connsiteX30" fmla="*/ 1438275 w 3100388"/>
              <a:gd name="connsiteY30" fmla="*/ 271512 h 667644"/>
              <a:gd name="connsiteX31" fmla="*/ 1485900 w 3100388"/>
              <a:gd name="connsiteY31" fmla="*/ 295325 h 667644"/>
              <a:gd name="connsiteX32" fmla="*/ 1543050 w 3100388"/>
              <a:gd name="connsiteY32" fmla="*/ 266750 h 667644"/>
              <a:gd name="connsiteX33" fmla="*/ 1600200 w 3100388"/>
              <a:gd name="connsiteY33" fmla="*/ 204837 h 667644"/>
              <a:gd name="connsiteX34" fmla="*/ 1638300 w 3100388"/>
              <a:gd name="connsiteY34" fmla="*/ 157212 h 667644"/>
              <a:gd name="connsiteX35" fmla="*/ 1724025 w 3100388"/>
              <a:gd name="connsiteY35" fmla="*/ 157212 h 667644"/>
              <a:gd name="connsiteX36" fmla="*/ 1776413 w 3100388"/>
              <a:gd name="connsiteY36" fmla="*/ 200075 h 667644"/>
              <a:gd name="connsiteX37" fmla="*/ 1819275 w 3100388"/>
              <a:gd name="connsiteY37" fmla="*/ 257225 h 667644"/>
              <a:gd name="connsiteX38" fmla="*/ 2000250 w 3100388"/>
              <a:gd name="connsiteY38" fmla="*/ 562025 h 667644"/>
              <a:gd name="connsiteX39" fmla="*/ 2066925 w 3100388"/>
              <a:gd name="connsiteY39" fmla="*/ 666800 h 667644"/>
              <a:gd name="connsiteX40" fmla="*/ 2290763 w 3100388"/>
              <a:gd name="connsiteY40" fmla="*/ 604887 h 667644"/>
              <a:gd name="connsiteX41" fmla="*/ 2347913 w 3100388"/>
              <a:gd name="connsiteY41" fmla="*/ 490587 h 667644"/>
              <a:gd name="connsiteX42" fmla="*/ 2495550 w 3100388"/>
              <a:gd name="connsiteY42" fmla="*/ 166737 h 667644"/>
              <a:gd name="connsiteX43" fmla="*/ 2538413 w 3100388"/>
              <a:gd name="connsiteY43" fmla="*/ 100062 h 667644"/>
              <a:gd name="connsiteX44" fmla="*/ 2590800 w 3100388"/>
              <a:gd name="connsiteY44" fmla="*/ 81012 h 667644"/>
              <a:gd name="connsiteX45" fmla="*/ 2662238 w 3100388"/>
              <a:gd name="connsiteY45" fmla="*/ 85775 h 667644"/>
              <a:gd name="connsiteX46" fmla="*/ 2714625 w 3100388"/>
              <a:gd name="connsiteY46" fmla="*/ 123875 h 667644"/>
              <a:gd name="connsiteX47" fmla="*/ 2833688 w 3100388"/>
              <a:gd name="connsiteY47" fmla="*/ 204837 h 667644"/>
              <a:gd name="connsiteX48" fmla="*/ 2900363 w 3100388"/>
              <a:gd name="connsiteY48" fmla="*/ 223887 h 667644"/>
              <a:gd name="connsiteX49" fmla="*/ 2967038 w 3100388"/>
              <a:gd name="connsiteY49" fmla="*/ 214362 h 667644"/>
              <a:gd name="connsiteX50" fmla="*/ 3038475 w 3100388"/>
              <a:gd name="connsiteY50" fmla="*/ 157212 h 667644"/>
              <a:gd name="connsiteX51" fmla="*/ 3100388 w 3100388"/>
              <a:gd name="connsiteY51" fmla="*/ 104825 h 667644"/>
              <a:gd name="connsiteX0" fmla="*/ 0 w 3100388"/>
              <a:gd name="connsiteY0" fmla="*/ 109587 h 668603"/>
              <a:gd name="connsiteX1" fmla="*/ 76200 w 3100388"/>
              <a:gd name="connsiteY1" fmla="*/ 23862 h 668603"/>
              <a:gd name="connsiteX2" fmla="*/ 123825 w 3100388"/>
              <a:gd name="connsiteY2" fmla="*/ 50 h 668603"/>
              <a:gd name="connsiteX3" fmla="*/ 190500 w 3100388"/>
              <a:gd name="connsiteY3" fmla="*/ 19100 h 668603"/>
              <a:gd name="connsiteX4" fmla="*/ 233363 w 3100388"/>
              <a:gd name="connsiteY4" fmla="*/ 66725 h 668603"/>
              <a:gd name="connsiteX5" fmla="*/ 266700 w 3100388"/>
              <a:gd name="connsiteY5" fmla="*/ 142925 h 668603"/>
              <a:gd name="connsiteX6" fmla="*/ 300038 w 3100388"/>
              <a:gd name="connsiteY6" fmla="*/ 209600 h 668603"/>
              <a:gd name="connsiteX7" fmla="*/ 338138 w 3100388"/>
              <a:gd name="connsiteY7" fmla="*/ 261987 h 668603"/>
              <a:gd name="connsiteX8" fmla="*/ 400050 w 3100388"/>
              <a:gd name="connsiteY8" fmla="*/ 281037 h 668603"/>
              <a:gd name="connsiteX9" fmla="*/ 457200 w 3100388"/>
              <a:gd name="connsiteY9" fmla="*/ 252462 h 668603"/>
              <a:gd name="connsiteX10" fmla="*/ 519113 w 3100388"/>
              <a:gd name="connsiteY10" fmla="*/ 195312 h 668603"/>
              <a:gd name="connsiteX11" fmla="*/ 590550 w 3100388"/>
              <a:gd name="connsiteY11" fmla="*/ 138162 h 668603"/>
              <a:gd name="connsiteX12" fmla="*/ 633413 w 3100388"/>
              <a:gd name="connsiteY12" fmla="*/ 114350 h 668603"/>
              <a:gd name="connsiteX13" fmla="*/ 700088 w 3100388"/>
              <a:gd name="connsiteY13" fmla="*/ 119112 h 668603"/>
              <a:gd name="connsiteX14" fmla="*/ 742950 w 3100388"/>
              <a:gd name="connsiteY14" fmla="*/ 190550 h 668603"/>
              <a:gd name="connsiteX15" fmla="*/ 766763 w 3100388"/>
              <a:gd name="connsiteY15" fmla="*/ 242937 h 668603"/>
              <a:gd name="connsiteX16" fmla="*/ 790575 w 3100388"/>
              <a:gd name="connsiteY16" fmla="*/ 290562 h 668603"/>
              <a:gd name="connsiteX17" fmla="*/ 819150 w 3100388"/>
              <a:gd name="connsiteY17" fmla="*/ 338187 h 668603"/>
              <a:gd name="connsiteX18" fmla="*/ 852488 w 3100388"/>
              <a:gd name="connsiteY18" fmla="*/ 390575 h 668603"/>
              <a:gd name="connsiteX19" fmla="*/ 895350 w 3100388"/>
              <a:gd name="connsiteY19" fmla="*/ 462012 h 668603"/>
              <a:gd name="connsiteX20" fmla="*/ 942975 w 3100388"/>
              <a:gd name="connsiteY20" fmla="*/ 528687 h 668603"/>
              <a:gd name="connsiteX21" fmla="*/ 985838 w 3100388"/>
              <a:gd name="connsiteY21" fmla="*/ 547737 h 668603"/>
              <a:gd name="connsiteX22" fmla="*/ 1028700 w 3100388"/>
              <a:gd name="connsiteY22" fmla="*/ 533450 h 668603"/>
              <a:gd name="connsiteX23" fmla="*/ 1066800 w 3100388"/>
              <a:gd name="connsiteY23" fmla="*/ 423912 h 668603"/>
              <a:gd name="connsiteX24" fmla="*/ 1143000 w 3100388"/>
              <a:gd name="connsiteY24" fmla="*/ 171500 h 668603"/>
              <a:gd name="connsiteX25" fmla="*/ 1171575 w 3100388"/>
              <a:gd name="connsiteY25" fmla="*/ 109587 h 668603"/>
              <a:gd name="connsiteX26" fmla="*/ 1228725 w 3100388"/>
              <a:gd name="connsiteY26" fmla="*/ 76250 h 668603"/>
              <a:gd name="connsiteX27" fmla="*/ 1285875 w 3100388"/>
              <a:gd name="connsiteY27" fmla="*/ 85775 h 668603"/>
              <a:gd name="connsiteX28" fmla="*/ 1328738 w 3100388"/>
              <a:gd name="connsiteY28" fmla="*/ 128637 h 668603"/>
              <a:gd name="connsiteX29" fmla="*/ 1381125 w 3100388"/>
              <a:gd name="connsiteY29" fmla="*/ 214362 h 668603"/>
              <a:gd name="connsiteX30" fmla="*/ 1438275 w 3100388"/>
              <a:gd name="connsiteY30" fmla="*/ 271512 h 668603"/>
              <a:gd name="connsiteX31" fmla="*/ 1485900 w 3100388"/>
              <a:gd name="connsiteY31" fmla="*/ 295325 h 668603"/>
              <a:gd name="connsiteX32" fmla="*/ 1543050 w 3100388"/>
              <a:gd name="connsiteY32" fmla="*/ 266750 h 668603"/>
              <a:gd name="connsiteX33" fmla="*/ 1600200 w 3100388"/>
              <a:gd name="connsiteY33" fmla="*/ 204837 h 668603"/>
              <a:gd name="connsiteX34" fmla="*/ 1638300 w 3100388"/>
              <a:gd name="connsiteY34" fmla="*/ 157212 h 668603"/>
              <a:gd name="connsiteX35" fmla="*/ 1724025 w 3100388"/>
              <a:gd name="connsiteY35" fmla="*/ 157212 h 668603"/>
              <a:gd name="connsiteX36" fmla="*/ 1776413 w 3100388"/>
              <a:gd name="connsiteY36" fmla="*/ 200075 h 668603"/>
              <a:gd name="connsiteX37" fmla="*/ 1819275 w 3100388"/>
              <a:gd name="connsiteY37" fmla="*/ 257225 h 668603"/>
              <a:gd name="connsiteX38" fmla="*/ 2000250 w 3100388"/>
              <a:gd name="connsiteY38" fmla="*/ 562025 h 668603"/>
              <a:gd name="connsiteX39" fmla="*/ 2066925 w 3100388"/>
              <a:gd name="connsiteY39" fmla="*/ 666800 h 668603"/>
              <a:gd name="connsiteX40" fmla="*/ 2347913 w 3100388"/>
              <a:gd name="connsiteY40" fmla="*/ 490587 h 668603"/>
              <a:gd name="connsiteX41" fmla="*/ 2495550 w 3100388"/>
              <a:gd name="connsiteY41" fmla="*/ 166737 h 668603"/>
              <a:gd name="connsiteX42" fmla="*/ 2538413 w 3100388"/>
              <a:gd name="connsiteY42" fmla="*/ 100062 h 668603"/>
              <a:gd name="connsiteX43" fmla="*/ 2590800 w 3100388"/>
              <a:gd name="connsiteY43" fmla="*/ 81012 h 668603"/>
              <a:gd name="connsiteX44" fmla="*/ 2662238 w 3100388"/>
              <a:gd name="connsiteY44" fmla="*/ 85775 h 668603"/>
              <a:gd name="connsiteX45" fmla="*/ 2714625 w 3100388"/>
              <a:gd name="connsiteY45" fmla="*/ 123875 h 668603"/>
              <a:gd name="connsiteX46" fmla="*/ 2833688 w 3100388"/>
              <a:gd name="connsiteY46" fmla="*/ 204837 h 668603"/>
              <a:gd name="connsiteX47" fmla="*/ 2900363 w 3100388"/>
              <a:gd name="connsiteY47" fmla="*/ 223887 h 668603"/>
              <a:gd name="connsiteX48" fmla="*/ 2967038 w 3100388"/>
              <a:gd name="connsiteY48" fmla="*/ 214362 h 668603"/>
              <a:gd name="connsiteX49" fmla="*/ 3038475 w 3100388"/>
              <a:gd name="connsiteY49" fmla="*/ 157212 h 668603"/>
              <a:gd name="connsiteX50" fmla="*/ 3100388 w 3100388"/>
              <a:gd name="connsiteY50" fmla="*/ 104825 h 668603"/>
              <a:gd name="connsiteX0" fmla="*/ 0 w 3100388"/>
              <a:gd name="connsiteY0" fmla="*/ 109587 h 688019"/>
              <a:gd name="connsiteX1" fmla="*/ 76200 w 3100388"/>
              <a:gd name="connsiteY1" fmla="*/ 23862 h 688019"/>
              <a:gd name="connsiteX2" fmla="*/ 123825 w 3100388"/>
              <a:gd name="connsiteY2" fmla="*/ 50 h 688019"/>
              <a:gd name="connsiteX3" fmla="*/ 190500 w 3100388"/>
              <a:gd name="connsiteY3" fmla="*/ 19100 h 688019"/>
              <a:gd name="connsiteX4" fmla="*/ 233363 w 3100388"/>
              <a:gd name="connsiteY4" fmla="*/ 66725 h 688019"/>
              <a:gd name="connsiteX5" fmla="*/ 266700 w 3100388"/>
              <a:gd name="connsiteY5" fmla="*/ 142925 h 688019"/>
              <a:gd name="connsiteX6" fmla="*/ 300038 w 3100388"/>
              <a:gd name="connsiteY6" fmla="*/ 209600 h 688019"/>
              <a:gd name="connsiteX7" fmla="*/ 338138 w 3100388"/>
              <a:gd name="connsiteY7" fmla="*/ 261987 h 688019"/>
              <a:gd name="connsiteX8" fmla="*/ 400050 w 3100388"/>
              <a:gd name="connsiteY8" fmla="*/ 281037 h 688019"/>
              <a:gd name="connsiteX9" fmla="*/ 457200 w 3100388"/>
              <a:gd name="connsiteY9" fmla="*/ 252462 h 688019"/>
              <a:gd name="connsiteX10" fmla="*/ 519113 w 3100388"/>
              <a:gd name="connsiteY10" fmla="*/ 195312 h 688019"/>
              <a:gd name="connsiteX11" fmla="*/ 590550 w 3100388"/>
              <a:gd name="connsiteY11" fmla="*/ 138162 h 688019"/>
              <a:gd name="connsiteX12" fmla="*/ 633413 w 3100388"/>
              <a:gd name="connsiteY12" fmla="*/ 114350 h 688019"/>
              <a:gd name="connsiteX13" fmla="*/ 700088 w 3100388"/>
              <a:gd name="connsiteY13" fmla="*/ 119112 h 688019"/>
              <a:gd name="connsiteX14" fmla="*/ 742950 w 3100388"/>
              <a:gd name="connsiteY14" fmla="*/ 190550 h 688019"/>
              <a:gd name="connsiteX15" fmla="*/ 766763 w 3100388"/>
              <a:gd name="connsiteY15" fmla="*/ 242937 h 688019"/>
              <a:gd name="connsiteX16" fmla="*/ 790575 w 3100388"/>
              <a:gd name="connsiteY16" fmla="*/ 290562 h 688019"/>
              <a:gd name="connsiteX17" fmla="*/ 819150 w 3100388"/>
              <a:gd name="connsiteY17" fmla="*/ 338187 h 688019"/>
              <a:gd name="connsiteX18" fmla="*/ 852488 w 3100388"/>
              <a:gd name="connsiteY18" fmla="*/ 390575 h 688019"/>
              <a:gd name="connsiteX19" fmla="*/ 895350 w 3100388"/>
              <a:gd name="connsiteY19" fmla="*/ 462012 h 688019"/>
              <a:gd name="connsiteX20" fmla="*/ 942975 w 3100388"/>
              <a:gd name="connsiteY20" fmla="*/ 528687 h 688019"/>
              <a:gd name="connsiteX21" fmla="*/ 985838 w 3100388"/>
              <a:gd name="connsiteY21" fmla="*/ 547737 h 688019"/>
              <a:gd name="connsiteX22" fmla="*/ 1028700 w 3100388"/>
              <a:gd name="connsiteY22" fmla="*/ 533450 h 688019"/>
              <a:gd name="connsiteX23" fmla="*/ 1066800 w 3100388"/>
              <a:gd name="connsiteY23" fmla="*/ 423912 h 688019"/>
              <a:gd name="connsiteX24" fmla="*/ 1143000 w 3100388"/>
              <a:gd name="connsiteY24" fmla="*/ 171500 h 688019"/>
              <a:gd name="connsiteX25" fmla="*/ 1171575 w 3100388"/>
              <a:gd name="connsiteY25" fmla="*/ 109587 h 688019"/>
              <a:gd name="connsiteX26" fmla="*/ 1228725 w 3100388"/>
              <a:gd name="connsiteY26" fmla="*/ 76250 h 688019"/>
              <a:gd name="connsiteX27" fmla="*/ 1285875 w 3100388"/>
              <a:gd name="connsiteY27" fmla="*/ 85775 h 688019"/>
              <a:gd name="connsiteX28" fmla="*/ 1328738 w 3100388"/>
              <a:gd name="connsiteY28" fmla="*/ 128637 h 688019"/>
              <a:gd name="connsiteX29" fmla="*/ 1381125 w 3100388"/>
              <a:gd name="connsiteY29" fmla="*/ 214362 h 688019"/>
              <a:gd name="connsiteX30" fmla="*/ 1438275 w 3100388"/>
              <a:gd name="connsiteY30" fmla="*/ 271512 h 688019"/>
              <a:gd name="connsiteX31" fmla="*/ 1485900 w 3100388"/>
              <a:gd name="connsiteY31" fmla="*/ 295325 h 688019"/>
              <a:gd name="connsiteX32" fmla="*/ 1543050 w 3100388"/>
              <a:gd name="connsiteY32" fmla="*/ 266750 h 688019"/>
              <a:gd name="connsiteX33" fmla="*/ 1600200 w 3100388"/>
              <a:gd name="connsiteY33" fmla="*/ 204837 h 688019"/>
              <a:gd name="connsiteX34" fmla="*/ 1638300 w 3100388"/>
              <a:gd name="connsiteY34" fmla="*/ 157212 h 688019"/>
              <a:gd name="connsiteX35" fmla="*/ 1724025 w 3100388"/>
              <a:gd name="connsiteY35" fmla="*/ 157212 h 688019"/>
              <a:gd name="connsiteX36" fmla="*/ 1776413 w 3100388"/>
              <a:gd name="connsiteY36" fmla="*/ 200075 h 688019"/>
              <a:gd name="connsiteX37" fmla="*/ 1819275 w 3100388"/>
              <a:gd name="connsiteY37" fmla="*/ 257225 h 688019"/>
              <a:gd name="connsiteX38" fmla="*/ 2000250 w 3100388"/>
              <a:gd name="connsiteY38" fmla="*/ 562025 h 688019"/>
              <a:gd name="connsiteX39" fmla="*/ 2066925 w 3100388"/>
              <a:gd name="connsiteY39" fmla="*/ 666800 h 688019"/>
              <a:gd name="connsiteX40" fmla="*/ 2495550 w 3100388"/>
              <a:gd name="connsiteY40" fmla="*/ 166737 h 688019"/>
              <a:gd name="connsiteX41" fmla="*/ 2538413 w 3100388"/>
              <a:gd name="connsiteY41" fmla="*/ 100062 h 688019"/>
              <a:gd name="connsiteX42" fmla="*/ 2590800 w 3100388"/>
              <a:gd name="connsiteY42" fmla="*/ 81012 h 688019"/>
              <a:gd name="connsiteX43" fmla="*/ 2662238 w 3100388"/>
              <a:gd name="connsiteY43" fmla="*/ 85775 h 688019"/>
              <a:gd name="connsiteX44" fmla="*/ 2714625 w 3100388"/>
              <a:gd name="connsiteY44" fmla="*/ 123875 h 688019"/>
              <a:gd name="connsiteX45" fmla="*/ 2833688 w 3100388"/>
              <a:gd name="connsiteY45" fmla="*/ 204837 h 688019"/>
              <a:gd name="connsiteX46" fmla="*/ 2900363 w 3100388"/>
              <a:gd name="connsiteY46" fmla="*/ 223887 h 688019"/>
              <a:gd name="connsiteX47" fmla="*/ 2967038 w 3100388"/>
              <a:gd name="connsiteY47" fmla="*/ 214362 h 688019"/>
              <a:gd name="connsiteX48" fmla="*/ 3038475 w 3100388"/>
              <a:gd name="connsiteY48" fmla="*/ 157212 h 688019"/>
              <a:gd name="connsiteX49" fmla="*/ 3100388 w 3100388"/>
              <a:gd name="connsiteY49" fmla="*/ 104825 h 688019"/>
              <a:gd name="connsiteX0" fmla="*/ 0 w 3100388"/>
              <a:gd name="connsiteY0" fmla="*/ 109587 h 692580"/>
              <a:gd name="connsiteX1" fmla="*/ 76200 w 3100388"/>
              <a:gd name="connsiteY1" fmla="*/ 23862 h 692580"/>
              <a:gd name="connsiteX2" fmla="*/ 123825 w 3100388"/>
              <a:gd name="connsiteY2" fmla="*/ 50 h 692580"/>
              <a:gd name="connsiteX3" fmla="*/ 190500 w 3100388"/>
              <a:gd name="connsiteY3" fmla="*/ 19100 h 692580"/>
              <a:gd name="connsiteX4" fmla="*/ 233363 w 3100388"/>
              <a:gd name="connsiteY4" fmla="*/ 66725 h 692580"/>
              <a:gd name="connsiteX5" fmla="*/ 266700 w 3100388"/>
              <a:gd name="connsiteY5" fmla="*/ 142925 h 692580"/>
              <a:gd name="connsiteX6" fmla="*/ 300038 w 3100388"/>
              <a:gd name="connsiteY6" fmla="*/ 209600 h 692580"/>
              <a:gd name="connsiteX7" fmla="*/ 338138 w 3100388"/>
              <a:gd name="connsiteY7" fmla="*/ 261987 h 692580"/>
              <a:gd name="connsiteX8" fmla="*/ 400050 w 3100388"/>
              <a:gd name="connsiteY8" fmla="*/ 281037 h 692580"/>
              <a:gd name="connsiteX9" fmla="*/ 457200 w 3100388"/>
              <a:gd name="connsiteY9" fmla="*/ 252462 h 692580"/>
              <a:gd name="connsiteX10" fmla="*/ 519113 w 3100388"/>
              <a:gd name="connsiteY10" fmla="*/ 195312 h 692580"/>
              <a:gd name="connsiteX11" fmla="*/ 590550 w 3100388"/>
              <a:gd name="connsiteY11" fmla="*/ 138162 h 692580"/>
              <a:gd name="connsiteX12" fmla="*/ 633413 w 3100388"/>
              <a:gd name="connsiteY12" fmla="*/ 114350 h 692580"/>
              <a:gd name="connsiteX13" fmla="*/ 700088 w 3100388"/>
              <a:gd name="connsiteY13" fmla="*/ 119112 h 692580"/>
              <a:gd name="connsiteX14" fmla="*/ 742950 w 3100388"/>
              <a:gd name="connsiteY14" fmla="*/ 190550 h 692580"/>
              <a:gd name="connsiteX15" fmla="*/ 766763 w 3100388"/>
              <a:gd name="connsiteY15" fmla="*/ 242937 h 692580"/>
              <a:gd name="connsiteX16" fmla="*/ 790575 w 3100388"/>
              <a:gd name="connsiteY16" fmla="*/ 290562 h 692580"/>
              <a:gd name="connsiteX17" fmla="*/ 819150 w 3100388"/>
              <a:gd name="connsiteY17" fmla="*/ 338187 h 692580"/>
              <a:gd name="connsiteX18" fmla="*/ 852488 w 3100388"/>
              <a:gd name="connsiteY18" fmla="*/ 390575 h 692580"/>
              <a:gd name="connsiteX19" fmla="*/ 895350 w 3100388"/>
              <a:gd name="connsiteY19" fmla="*/ 462012 h 692580"/>
              <a:gd name="connsiteX20" fmla="*/ 942975 w 3100388"/>
              <a:gd name="connsiteY20" fmla="*/ 528687 h 692580"/>
              <a:gd name="connsiteX21" fmla="*/ 985838 w 3100388"/>
              <a:gd name="connsiteY21" fmla="*/ 547737 h 692580"/>
              <a:gd name="connsiteX22" fmla="*/ 1028700 w 3100388"/>
              <a:gd name="connsiteY22" fmla="*/ 533450 h 692580"/>
              <a:gd name="connsiteX23" fmla="*/ 1066800 w 3100388"/>
              <a:gd name="connsiteY23" fmla="*/ 423912 h 692580"/>
              <a:gd name="connsiteX24" fmla="*/ 1143000 w 3100388"/>
              <a:gd name="connsiteY24" fmla="*/ 171500 h 692580"/>
              <a:gd name="connsiteX25" fmla="*/ 1171575 w 3100388"/>
              <a:gd name="connsiteY25" fmla="*/ 109587 h 692580"/>
              <a:gd name="connsiteX26" fmla="*/ 1228725 w 3100388"/>
              <a:gd name="connsiteY26" fmla="*/ 76250 h 692580"/>
              <a:gd name="connsiteX27" fmla="*/ 1285875 w 3100388"/>
              <a:gd name="connsiteY27" fmla="*/ 85775 h 692580"/>
              <a:gd name="connsiteX28" fmla="*/ 1328738 w 3100388"/>
              <a:gd name="connsiteY28" fmla="*/ 128637 h 692580"/>
              <a:gd name="connsiteX29" fmla="*/ 1381125 w 3100388"/>
              <a:gd name="connsiteY29" fmla="*/ 214362 h 692580"/>
              <a:gd name="connsiteX30" fmla="*/ 1438275 w 3100388"/>
              <a:gd name="connsiteY30" fmla="*/ 271512 h 692580"/>
              <a:gd name="connsiteX31" fmla="*/ 1485900 w 3100388"/>
              <a:gd name="connsiteY31" fmla="*/ 295325 h 692580"/>
              <a:gd name="connsiteX32" fmla="*/ 1543050 w 3100388"/>
              <a:gd name="connsiteY32" fmla="*/ 266750 h 692580"/>
              <a:gd name="connsiteX33" fmla="*/ 1600200 w 3100388"/>
              <a:gd name="connsiteY33" fmla="*/ 204837 h 692580"/>
              <a:gd name="connsiteX34" fmla="*/ 1638300 w 3100388"/>
              <a:gd name="connsiteY34" fmla="*/ 157212 h 692580"/>
              <a:gd name="connsiteX35" fmla="*/ 1724025 w 3100388"/>
              <a:gd name="connsiteY35" fmla="*/ 157212 h 692580"/>
              <a:gd name="connsiteX36" fmla="*/ 1776413 w 3100388"/>
              <a:gd name="connsiteY36" fmla="*/ 200075 h 692580"/>
              <a:gd name="connsiteX37" fmla="*/ 1819275 w 3100388"/>
              <a:gd name="connsiteY37" fmla="*/ 257225 h 692580"/>
              <a:gd name="connsiteX38" fmla="*/ 2000250 w 3100388"/>
              <a:gd name="connsiteY38" fmla="*/ 562025 h 692580"/>
              <a:gd name="connsiteX39" fmla="*/ 2066925 w 3100388"/>
              <a:gd name="connsiteY39" fmla="*/ 666800 h 692580"/>
              <a:gd name="connsiteX40" fmla="*/ 2538413 w 3100388"/>
              <a:gd name="connsiteY40" fmla="*/ 100062 h 692580"/>
              <a:gd name="connsiteX41" fmla="*/ 2590800 w 3100388"/>
              <a:gd name="connsiteY41" fmla="*/ 81012 h 692580"/>
              <a:gd name="connsiteX42" fmla="*/ 2662238 w 3100388"/>
              <a:gd name="connsiteY42" fmla="*/ 85775 h 692580"/>
              <a:gd name="connsiteX43" fmla="*/ 2714625 w 3100388"/>
              <a:gd name="connsiteY43" fmla="*/ 123875 h 692580"/>
              <a:gd name="connsiteX44" fmla="*/ 2833688 w 3100388"/>
              <a:gd name="connsiteY44" fmla="*/ 204837 h 692580"/>
              <a:gd name="connsiteX45" fmla="*/ 2900363 w 3100388"/>
              <a:gd name="connsiteY45" fmla="*/ 223887 h 692580"/>
              <a:gd name="connsiteX46" fmla="*/ 2967038 w 3100388"/>
              <a:gd name="connsiteY46" fmla="*/ 214362 h 692580"/>
              <a:gd name="connsiteX47" fmla="*/ 3038475 w 3100388"/>
              <a:gd name="connsiteY47" fmla="*/ 157212 h 692580"/>
              <a:gd name="connsiteX48" fmla="*/ 3100388 w 3100388"/>
              <a:gd name="connsiteY48" fmla="*/ 104825 h 692580"/>
              <a:gd name="connsiteX0" fmla="*/ 0 w 3100388"/>
              <a:gd name="connsiteY0" fmla="*/ 109587 h 693896"/>
              <a:gd name="connsiteX1" fmla="*/ 76200 w 3100388"/>
              <a:gd name="connsiteY1" fmla="*/ 23862 h 693896"/>
              <a:gd name="connsiteX2" fmla="*/ 123825 w 3100388"/>
              <a:gd name="connsiteY2" fmla="*/ 50 h 693896"/>
              <a:gd name="connsiteX3" fmla="*/ 190500 w 3100388"/>
              <a:gd name="connsiteY3" fmla="*/ 19100 h 693896"/>
              <a:gd name="connsiteX4" fmla="*/ 233363 w 3100388"/>
              <a:gd name="connsiteY4" fmla="*/ 66725 h 693896"/>
              <a:gd name="connsiteX5" fmla="*/ 266700 w 3100388"/>
              <a:gd name="connsiteY5" fmla="*/ 142925 h 693896"/>
              <a:gd name="connsiteX6" fmla="*/ 300038 w 3100388"/>
              <a:gd name="connsiteY6" fmla="*/ 209600 h 693896"/>
              <a:gd name="connsiteX7" fmla="*/ 338138 w 3100388"/>
              <a:gd name="connsiteY7" fmla="*/ 261987 h 693896"/>
              <a:gd name="connsiteX8" fmla="*/ 400050 w 3100388"/>
              <a:gd name="connsiteY8" fmla="*/ 281037 h 693896"/>
              <a:gd name="connsiteX9" fmla="*/ 457200 w 3100388"/>
              <a:gd name="connsiteY9" fmla="*/ 252462 h 693896"/>
              <a:gd name="connsiteX10" fmla="*/ 519113 w 3100388"/>
              <a:gd name="connsiteY10" fmla="*/ 195312 h 693896"/>
              <a:gd name="connsiteX11" fmla="*/ 590550 w 3100388"/>
              <a:gd name="connsiteY11" fmla="*/ 138162 h 693896"/>
              <a:gd name="connsiteX12" fmla="*/ 633413 w 3100388"/>
              <a:gd name="connsiteY12" fmla="*/ 114350 h 693896"/>
              <a:gd name="connsiteX13" fmla="*/ 700088 w 3100388"/>
              <a:gd name="connsiteY13" fmla="*/ 119112 h 693896"/>
              <a:gd name="connsiteX14" fmla="*/ 742950 w 3100388"/>
              <a:gd name="connsiteY14" fmla="*/ 190550 h 693896"/>
              <a:gd name="connsiteX15" fmla="*/ 766763 w 3100388"/>
              <a:gd name="connsiteY15" fmla="*/ 242937 h 693896"/>
              <a:gd name="connsiteX16" fmla="*/ 790575 w 3100388"/>
              <a:gd name="connsiteY16" fmla="*/ 290562 h 693896"/>
              <a:gd name="connsiteX17" fmla="*/ 819150 w 3100388"/>
              <a:gd name="connsiteY17" fmla="*/ 338187 h 693896"/>
              <a:gd name="connsiteX18" fmla="*/ 852488 w 3100388"/>
              <a:gd name="connsiteY18" fmla="*/ 390575 h 693896"/>
              <a:gd name="connsiteX19" fmla="*/ 895350 w 3100388"/>
              <a:gd name="connsiteY19" fmla="*/ 462012 h 693896"/>
              <a:gd name="connsiteX20" fmla="*/ 942975 w 3100388"/>
              <a:gd name="connsiteY20" fmla="*/ 528687 h 693896"/>
              <a:gd name="connsiteX21" fmla="*/ 985838 w 3100388"/>
              <a:gd name="connsiteY21" fmla="*/ 547737 h 693896"/>
              <a:gd name="connsiteX22" fmla="*/ 1028700 w 3100388"/>
              <a:gd name="connsiteY22" fmla="*/ 533450 h 693896"/>
              <a:gd name="connsiteX23" fmla="*/ 1066800 w 3100388"/>
              <a:gd name="connsiteY23" fmla="*/ 423912 h 693896"/>
              <a:gd name="connsiteX24" fmla="*/ 1143000 w 3100388"/>
              <a:gd name="connsiteY24" fmla="*/ 171500 h 693896"/>
              <a:gd name="connsiteX25" fmla="*/ 1171575 w 3100388"/>
              <a:gd name="connsiteY25" fmla="*/ 109587 h 693896"/>
              <a:gd name="connsiteX26" fmla="*/ 1228725 w 3100388"/>
              <a:gd name="connsiteY26" fmla="*/ 76250 h 693896"/>
              <a:gd name="connsiteX27" fmla="*/ 1285875 w 3100388"/>
              <a:gd name="connsiteY27" fmla="*/ 85775 h 693896"/>
              <a:gd name="connsiteX28" fmla="*/ 1328738 w 3100388"/>
              <a:gd name="connsiteY28" fmla="*/ 128637 h 693896"/>
              <a:gd name="connsiteX29" fmla="*/ 1381125 w 3100388"/>
              <a:gd name="connsiteY29" fmla="*/ 214362 h 693896"/>
              <a:gd name="connsiteX30" fmla="*/ 1438275 w 3100388"/>
              <a:gd name="connsiteY30" fmla="*/ 271512 h 693896"/>
              <a:gd name="connsiteX31" fmla="*/ 1485900 w 3100388"/>
              <a:gd name="connsiteY31" fmla="*/ 295325 h 693896"/>
              <a:gd name="connsiteX32" fmla="*/ 1543050 w 3100388"/>
              <a:gd name="connsiteY32" fmla="*/ 266750 h 693896"/>
              <a:gd name="connsiteX33" fmla="*/ 1600200 w 3100388"/>
              <a:gd name="connsiteY33" fmla="*/ 204837 h 693896"/>
              <a:gd name="connsiteX34" fmla="*/ 1638300 w 3100388"/>
              <a:gd name="connsiteY34" fmla="*/ 157212 h 693896"/>
              <a:gd name="connsiteX35" fmla="*/ 1724025 w 3100388"/>
              <a:gd name="connsiteY35" fmla="*/ 157212 h 693896"/>
              <a:gd name="connsiteX36" fmla="*/ 1776413 w 3100388"/>
              <a:gd name="connsiteY36" fmla="*/ 200075 h 693896"/>
              <a:gd name="connsiteX37" fmla="*/ 1819275 w 3100388"/>
              <a:gd name="connsiteY37" fmla="*/ 257225 h 693896"/>
              <a:gd name="connsiteX38" fmla="*/ 2000250 w 3100388"/>
              <a:gd name="connsiteY38" fmla="*/ 562025 h 693896"/>
              <a:gd name="connsiteX39" fmla="*/ 2066925 w 3100388"/>
              <a:gd name="connsiteY39" fmla="*/ 666800 h 693896"/>
              <a:gd name="connsiteX40" fmla="*/ 2590800 w 3100388"/>
              <a:gd name="connsiteY40" fmla="*/ 81012 h 693896"/>
              <a:gd name="connsiteX41" fmla="*/ 2662238 w 3100388"/>
              <a:gd name="connsiteY41" fmla="*/ 85775 h 693896"/>
              <a:gd name="connsiteX42" fmla="*/ 2714625 w 3100388"/>
              <a:gd name="connsiteY42" fmla="*/ 123875 h 693896"/>
              <a:gd name="connsiteX43" fmla="*/ 2833688 w 3100388"/>
              <a:gd name="connsiteY43" fmla="*/ 204837 h 693896"/>
              <a:gd name="connsiteX44" fmla="*/ 2900363 w 3100388"/>
              <a:gd name="connsiteY44" fmla="*/ 223887 h 693896"/>
              <a:gd name="connsiteX45" fmla="*/ 2967038 w 3100388"/>
              <a:gd name="connsiteY45" fmla="*/ 214362 h 693896"/>
              <a:gd name="connsiteX46" fmla="*/ 3038475 w 3100388"/>
              <a:gd name="connsiteY46" fmla="*/ 157212 h 693896"/>
              <a:gd name="connsiteX47" fmla="*/ 3100388 w 3100388"/>
              <a:gd name="connsiteY47" fmla="*/ 104825 h 693896"/>
              <a:gd name="connsiteX0" fmla="*/ 0 w 3100388"/>
              <a:gd name="connsiteY0" fmla="*/ 109587 h 693567"/>
              <a:gd name="connsiteX1" fmla="*/ 76200 w 3100388"/>
              <a:gd name="connsiteY1" fmla="*/ 23862 h 693567"/>
              <a:gd name="connsiteX2" fmla="*/ 123825 w 3100388"/>
              <a:gd name="connsiteY2" fmla="*/ 50 h 693567"/>
              <a:gd name="connsiteX3" fmla="*/ 190500 w 3100388"/>
              <a:gd name="connsiteY3" fmla="*/ 19100 h 693567"/>
              <a:gd name="connsiteX4" fmla="*/ 233363 w 3100388"/>
              <a:gd name="connsiteY4" fmla="*/ 66725 h 693567"/>
              <a:gd name="connsiteX5" fmla="*/ 266700 w 3100388"/>
              <a:gd name="connsiteY5" fmla="*/ 142925 h 693567"/>
              <a:gd name="connsiteX6" fmla="*/ 300038 w 3100388"/>
              <a:gd name="connsiteY6" fmla="*/ 209600 h 693567"/>
              <a:gd name="connsiteX7" fmla="*/ 338138 w 3100388"/>
              <a:gd name="connsiteY7" fmla="*/ 261987 h 693567"/>
              <a:gd name="connsiteX8" fmla="*/ 400050 w 3100388"/>
              <a:gd name="connsiteY8" fmla="*/ 281037 h 693567"/>
              <a:gd name="connsiteX9" fmla="*/ 457200 w 3100388"/>
              <a:gd name="connsiteY9" fmla="*/ 252462 h 693567"/>
              <a:gd name="connsiteX10" fmla="*/ 519113 w 3100388"/>
              <a:gd name="connsiteY10" fmla="*/ 195312 h 693567"/>
              <a:gd name="connsiteX11" fmla="*/ 590550 w 3100388"/>
              <a:gd name="connsiteY11" fmla="*/ 138162 h 693567"/>
              <a:gd name="connsiteX12" fmla="*/ 633413 w 3100388"/>
              <a:gd name="connsiteY12" fmla="*/ 114350 h 693567"/>
              <a:gd name="connsiteX13" fmla="*/ 700088 w 3100388"/>
              <a:gd name="connsiteY13" fmla="*/ 119112 h 693567"/>
              <a:gd name="connsiteX14" fmla="*/ 742950 w 3100388"/>
              <a:gd name="connsiteY14" fmla="*/ 190550 h 693567"/>
              <a:gd name="connsiteX15" fmla="*/ 766763 w 3100388"/>
              <a:gd name="connsiteY15" fmla="*/ 242937 h 693567"/>
              <a:gd name="connsiteX16" fmla="*/ 790575 w 3100388"/>
              <a:gd name="connsiteY16" fmla="*/ 290562 h 693567"/>
              <a:gd name="connsiteX17" fmla="*/ 819150 w 3100388"/>
              <a:gd name="connsiteY17" fmla="*/ 338187 h 693567"/>
              <a:gd name="connsiteX18" fmla="*/ 852488 w 3100388"/>
              <a:gd name="connsiteY18" fmla="*/ 390575 h 693567"/>
              <a:gd name="connsiteX19" fmla="*/ 895350 w 3100388"/>
              <a:gd name="connsiteY19" fmla="*/ 462012 h 693567"/>
              <a:gd name="connsiteX20" fmla="*/ 942975 w 3100388"/>
              <a:gd name="connsiteY20" fmla="*/ 528687 h 693567"/>
              <a:gd name="connsiteX21" fmla="*/ 985838 w 3100388"/>
              <a:gd name="connsiteY21" fmla="*/ 547737 h 693567"/>
              <a:gd name="connsiteX22" fmla="*/ 1028700 w 3100388"/>
              <a:gd name="connsiteY22" fmla="*/ 533450 h 693567"/>
              <a:gd name="connsiteX23" fmla="*/ 1066800 w 3100388"/>
              <a:gd name="connsiteY23" fmla="*/ 423912 h 693567"/>
              <a:gd name="connsiteX24" fmla="*/ 1143000 w 3100388"/>
              <a:gd name="connsiteY24" fmla="*/ 171500 h 693567"/>
              <a:gd name="connsiteX25" fmla="*/ 1171575 w 3100388"/>
              <a:gd name="connsiteY25" fmla="*/ 109587 h 693567"/>
              <a:gd name="connsiteX26" fmla="*/ 1228725 w 3100388"/>
              <a:gd name="connsiteY26" fmla="*/ 76250 h 693567"/>
              <a:gd name="connsiteX27" fmla="*/ 1285875 w 3100388"/>
              <a:gd name="connsiteY27" fmla="*/ 85775 h 693567"/>
              <a:gd name="connsiteX28" fmla="*/ 1328738 w 3100388"/>
              <a:gd name="connsiteY28" fmla="*/ 128637 h 693567"/>
              <a:gd name="connsiteX29" fmla="*/ 1381125 w 3100388"/>
              <a:gd name="connsiteY29" fmla="*/ 214362 h 693567"/>
              <a:gd name="connsiteX30" fmla="*/ 1438275 w 3100388"/>
              <a:gd name="connsiteY30" fmla="*/ 271512 h 693567"/>
              <a:gd name="connsiteX31" fmla="*/ 1485900 w 3100388"/>
              <a:gd name="connsiteY31" fmla="*/ 295325 h 693567"/>
              <a:gd name="connsiteX32" fmla="*/ 1543050 w 3100388"/>
              <a:gd name="connsiteY32" fmla="*/ 266750 h 693567"/>
              <a:gd name="connsiteX33" fmla="*/ 1600200 w 3100388"/>
              <a:gd name="connsiteY33" fmla="*/ 204837 h 693567"/>
              <a:gd name="connsiteX34" fmla="*/ 1638300 w 3100388"/>
              <a:gd name="connsiteY34" fmla="*/ 157212 h 693567"/>
              <a:gd name="connsiteX35" fmla="*/ 1724025 w 3100388"/>
              <a:gd name="connsiteY35" fmla="*/ 157212 h 693567"/>
              <a:gd name="connsiteX36" fmla="*/ 1776413 w 3100388"/>
              <a:gd name="connsiteY36" fmla="*/ 200075 h 693567"/>
              <a:gd name="connsiteX37" fmla="*/ 1819275 w 3100388"/>
              <a:gd name="connsiteY37" fmla="*/ 257225 h 693567"/>
              <a:gd name="connsiteX38" fmla="*/ 2000250 w 3100388"/>
              <a:gd name="connsiteY38" fmla="*/ 562025 h 693567"/>
              <a:gd name="connsiteX39" fmla="*/ 2066925 w 3100388"/>
              <a:gd name="connsiteY39" fmla="*/ 666800 h 693567"/>
              <a:gd name="connsiteX40" fmla="*/ 2662238 w 3100388"/>
              <a:gd name="connsiteY40" fmla="*/ 85775 h 693567"/>
              <a:gd name="connsiteX41" fmla="*/ 2714625 w 3100388"/>
              <a:gd name="connsiteY41" fmla="*/ 123875 h 693567"/>
              <a:gd name="connsiteX42" fmla="*/ 2833688 w 3100388"/>
              <a:gd name="connsiteY42" fmla="*/ 204837 h 693567"/>
              <a:gd name="connsiteX43" fmla="*/ 2900363 w 3100388"/>
              <a:gd name="connsiteY43" fmla="*/ 223887 h 693567"/>
              <a:gd name="connsiteX44" fmla="*/ 2967038 w 3100388"/>
              <a:gd name="connsiteY44" fmla="*/ 214362 h 693567"/>
              <a:gd name="connsiteX45" fmla="*/ 3038475 w 3100388"/>
              <a:gd name="connsiteY45" fmla="*/ 157212 h 693567"/>
              <a:gd name="connsiteX46" fmla="*/ 3100388 w 3100388"/>
              <a:gd name="connsiteY46" fmla="*/ 104825 h 693567"/>
              <a:gd name="connsiteX0" fmla="*/ 0 w 3100388"/>
              <a:gd name="connsiteY0" fmla="*/ 109587 h 690942"/>
              <a:gd name="connsiteX1" fmla="*/ 76200 w 3100388"/>
              <a:gd name="connsiteY1" fmla="*/ 23862 h 690942"/>
              <a:gd name="connsiteX2" fmla="*/ 123825 w 3100388"/>
              <a:gd name="connsiteY2" fmla="*/ 50 h 690942"/>
              <a:gd name="connsiteX3" fmla="*/ 190500 w 3100388"/>
              <a:gd name="connsiteY3" fmla="*/ 19100 h 690942"/>
              <a:gd name="connsiteX4" fmla="*/ 233363 w 3100388"/>
              <a:gd name="connsiteY4" fmla="*/ 66725 h 690942"/>
              <a:gd name="connsiteX5" fmla="*/ 266700 w 3100388"/>
              <a:gd name="connsiteY5" fmla="*/ 142925 h 690942"/>
              <a:gd name="connsiteX6" fmla="*/ 300038 w 3100388"/>
              <a:gd name="connsiteY6" fmla="*/ 209600 h 690942"/>
              <a:gd name="connsiteX7" fmla="*/ 338138 w 3100388"/>
              <a:gd name="connsiteY7" fmla="*/ 261987 h 690942"/>
              <a:gd name="connsiteX8" fmla="*/ 400050 w 3100388"/>
              <a:gd name="connsiteY8" fmla="*/ 281037 h 690942"/>
              <a:gd name="connsiteX9" fmla="*/ 457200 w 3100388"/>
              <a:gd name="connsiteY9" fmla="*/ 252462 h 690942"/>
              <a:gd name="connsiteX10" fmla="*/ 519113 w 3100388"/>
              <a:gd name="connsiteY10" fmla="*/ 195312 h 690942"/>
              <a:gd name="connsiteX11" fmla="*/ 590550 w 3100388"/>
              <a:gd name="connsiteY11" fmla="*/ 138162 h 690942"/>
              <a:gd name="connsiteX12" fmla="*/ 633413 w 3100388"/>
              <a:gd name="connsiteY12" fmla="*/ 114350 h 690942"/>
              <a:gd name="connsiteX13" fmla="*/ 700088 w 3100388"/>
              <a:gd name="connsiteY13" fmla="*/ 119112 h 690942"/>
              <a:gd name="connsiteX14" fmla="*/ 742950 w 3100388"/>
              <a:gd name="connsiteY14" fmla="*/ 190550 h 690942"/>
              <a:gd name="connsiteX15" fmla="*/ 766763 w 3100388"/>
              <a:gd name="connsiteY15" fmla="*/ 242937 h 690942"/>
              <a:gd name="connsiteX16" fmla="*/ 790575 w 3100388"/>
              <a:gd name="connsiteY16" fmla="*/ 290562 h 690942"/>
              <a:gd name="connsiteX17" fmla="*/ 819150 w 3100388"/>
              <a:gd name="connsiteY17" fmla="*/ 338187 h 690942"/>
              <a:gd name="connsiteX18" fmla="*/ 852488 w 3100388"/>
              <a:gd name="connsiteY18" fmla="*/ 390575 h 690942"/>
              <a:gd name="connsiteX19" fmla="*/ 895350 w 3100388"/>
              <a:gd name="connsiteY19" fmla="*/ 462012 h 690942"/>
              <a:gd name="connsiteX20" fmla="*/ 942975 w 3100388"/>
              <a:gd name="connsiteY20" fmla="*/ 528687 h 690942"/>
              <a:gd name="connsiteX21" fmla="*/ 985838 w 3100388"/>
              <a:gd name="connsiteY21" fmla="*/ 547737 h 690942"/>
              <a:gd name="connsiteX22" fmla="*/ 1028700 w 3100388"/>
              <a:gd name="connsiteY22" fmla="*/ 533450 h 690942"/>
              <a:gd name="connsiteX23" fmla="*/ 1066800 w 3100388"/>
              <a:gd name="connsiteY23" fmla="*/ 423912 h 690942"/>
              <a:gd name="connsiteX24" fmla="*/ 1143000 w 3100388"/>
              <a:gd name="connsiteY24" fmla="*/ 171500 h 690942"/>
              <a:gd name="connsiteX25" fmla="*/ 1171575 w 3100388"/>
              <a:gd name="connsiteY25" fmla="*/ 109587 h 690942"/>
              <a:gd name="connsiteX26" fmla="*/ 1228725 w 3100388"/>
              <a:gd name="connsiteY26" fmla="*/ 76250 h 690942"/>
              <a:gd name="connsiteX27" fmla="*/ 1285875 w 3100388"/>
              <a:gd name="connsiteY27" fmla="*/ 85775 h 690942"/>
              <a:gd name="connsiteX28" fmla="*/ 1328738 w 3100388"/>
              <a:gd name="connsiteY28" fmla="*/ 128637 h 690942"/>
              <a:gd name="connsiteX29" fmla="*/ 1381125 w 3100388"/>
              <a:gd name="connsiteY29" fmla="*/ 214362 h 690942"/>
              <a:gd name="connsiteX30" fmla="*/ 1438275 w 3100388"/>
              <a:gd name="connsiteY30" fmla="*/ 271512 h 690942"/>
              <a:gd name="connsiteX31" fmla="*/ 1485900 w 3100388"/>
              <a:gd name="connsiteY31" fmla="*/ 295325 h 690942"/>
              <a:gd name="connsiteX32" fmla="*/ 1543050 w 3100388"/>
              <a:gd name="connsiteY32" fmla="*/ 266750 h 690942"/>
              <a:gd name="connsiteX33" fmla="*/ 1600200 w 3100388"/>
              <a:gd name="connsiteY33" fmla="*/ 204837 h 690942"/>
              <a:gd name="connsiteX34" fmla="*/ 1638300 w 3100388"/>
              <a:gd name="connsiteY34" fmla="*/ 157212 h 690942"/>
              <a:gd name="connsiteX35" fmla="*/ 1724025 w 3100388"/>
              <a:gd name="connsiteY35" fmla="*/ 157212 h 690942"/>
              <a:gd name="connsiteX36" fmla="*/ 1776413 w 3100388"/>
              <a:gd name="connsiteY36" fmla="*/ 200075 h 690942"/>
              <a:gd name="connsiteX37" fmla="*/ 1819275 w 3100388"/>
              <a:gd name="connsiteY37" fmla="*/ 257225 h 690942"/>
              <a:gd name="connsiteX38" fmla="*/ 2000250 w 3100388"/>
              <a:gd name="connsiteY38" fmla="*/ 562025 h 690942"/>
              <a:gd name="connsiteX39" fmla="*/ 2066925 w 3100388"/>
              <a:gd name="connsiteY39" fmla="*/ 666800 h 690942"/>
              <a:gd name="connsiteX40" fmla="*/ 2714625 w 3100388"/>
              <a:gd name="connsiteY40" fmla="*/ 123875 h 690942"/>
              <a:gd name="connsiteX41" fmla="*/ 2833688 w 3100388"/>
              <a:gd name="connsiteY41" fmla="*/ 204837 h 690942"/>
              <a:gd name="connsiteX42" fmla="*/ 2900363 w 3100388"/>
              <a:gd name="connsiteY42" fmla="*/ 223887 h 690942"/>
              <a:gd name="connsiteX43" fmla="*/ 2967038 w 3100388"/>
              <a:gd name="connsiteY43" fmla="*/ 214362 h 690942"/>
              <a:gd name="connsiteX44" fmla="*/ 3038475 w 3100388"/>
              <a:gd name="connsiteY44" fmla="*/ 157212 h 690942"/>
              <a:gd name="connsiteX45" fmla="*/ 3100388 w 3100388"/>
              <a:gd name="connsiteY45" fmla="*/ 104825 h 690942"/>
              <a:gd name="connsiteX0" fmla="*/ 0 w 3100388"/>
              <a:gd name="connsiteY0" fmla="*/ 109587 h 685453"/>
              <a:gd name="connsiteX1" fmla="*/ 76200 w 3100388"/>
              <a:gd name="connsiteY1" fmla="*/ 23862 h 685453"/>
              <a:gd name="connsiteX2" fmla="*/ 123825 w 3100388"/>
              <a:gd name="connsiteY2" fmla="*/ 50 h 685453"/>
              <a:gd name="connsiteX3" fmla="*/ 190500 w 3100388"/>
              <a:gd name="connsiteY3" fmla="*/ 19100 h 685453"/>
              <a:gd name="connsiteX4" fmla="*/ 233363 w 3100388"/>
              <a:gd name="connsiteY4" fmla="*/ 66725 h 685453"/>
              <a:gd name="connsiteX5" fmla="*/ 266700 w 3100388"/>
              <a:gd name="connsiteY5" fmla="*/ 142925 h 685453"/>
              <a:gd name="connsiteX6" fmla="*/ 300038 w 3100388"/>
              <a:gd name="connsiteY6" fmla="*/ 209600 h 685453"/>
              <a:gd name="connsiteX7" fmla="*/ 338138 w 3100388"/>
              <a:gd name="connsiteY7" fmla="*/ 261987 h 685453"/>
              <a:gd name="connsiteX8" fmla="*/ 400050 w 3100388"/>
              <a:gd name="connsiteY8" fmla="*/ 281037 h 685453"/>
              <a:gd name="connsiteX9" fmla="*/ 457200 w 3100388"/>
              <a:gd name="connsiteY9" fmla="*/ 252462 h 685453"/>
              <a:gd name="connsiteX10" fmla="*/ 519113 w 3100388"/>
              <a:gd name="connsiteY10" fmla="*/ 195312 h 685453"/>
              <a:gd name="connsiteX11" fmla="*/ 590550 w 3100388"/>
              <a:gd name="connsiteY11" fmla="*/ 138162 h 685453"/>
              <a:gd name="connsiteX12" fmla="*/ 633413 w 3100388"/>
              <a:gd name="connsiteY12" fmla="*/ 114350 h 685453"/>
              <a:gd name="connsiteX13" fmla="*/ 700088 w 3100388"/>
              <a:gd name="connsiteY13" fmla="*/ 119112 h 685453"/>
              <a:gd name="connsiteX14" fmla="*/ 742950 w 3100388"/>
              <a:gd name="connsiteY14" fmla="*/ 190550 h 685453"/>
              <a:gd name="connsiteX15" fmla="*/ 766763 w 3100388"/>
              <a:gd name="connsiteY15" fmla="*/ 242937 h 685453"/>
              <a:gd name="connsiteX16" fmla="*/ 790575 w 3100388"/>
              <a:gd name="connsiteY16" fmla="*/ 290562 h 685453"/>
              <a:gd name="connsiteX17" fmla="*/ 819150 w 3100388"/>
              <a:gd name="connsiteY17" fmla="*/ 338187 h 685453"/>
              <a:gd name="connsiteX18" fmla="*/ 852488 w 3100388"/>
              <a:gd name="connsiteY18" fmla="*/ 390575 h 685453"/>
              <a:gd name="connsiteX19" fmla="*/ 895350 w 3100388"/>
              <a:gd name="connsiteY19" fmla="*/ 462012 h 685453"/>
              <a:gd name="connsiteX20" fmla="*/ 942975 w 3100388"/>
              <a:gd name="connsiteY20" fmla="*/ 528687 h 685453"/>
              <a:gd name="connsiteX21" fmla="*/ 985838 w 3100388"/>
              <a:gd name="connsiteY21" fmla="*/ 547737 h 685453"/>
              <a:gd name="connsiteX22" fmla="*/ 1028700 w 3100388"/>
              <a:gd name="connsiteY22" fmla="*/ 533450 h 685453"/>
              <a:gd name="connsiteX23" fmla="*/ 1066800 w 3100388"/>
              <a:gd name="connsiteY23" fmla="*/ 423912 h 685453"/>
              <a:gd name="connsiteX24" fmla="*/ 1143000 w 3100388"/>
              <a:gd name="connsiteY24" fmla="*/ 171500 h 685453"/>
              <a:gd name="connsiteX25" fmla="*/ 1171575 w 3100388"/>
              <a:gd name="connsiteY25" fmla="*/ 109587 h 685453"/>
              <a:gd name="connsiteX26" fmla="*/ 1228725 w 3100388"/>
              <a:gd name="connsiteY26" fmla="*/ 76250 h 685453"/>
              <a:gd name="connsiteX27" fmla="*/ 1285875 w 3100388"/>
              <a:gd name="connsiteY27" fmla="*/ 85775 h 685453"/>
              <a:gd name="connsiteX28" fmla="*/ 1328738 w 3100388"/>
              <a:gd name="connsiteY28" fmla="*/ 128637 h 685453"/>
              <a:gd name="connsiteX29" fmla="*/ 1381125 w 3100388"/>
              <a:gd name="connsiteY29" fmla="*/ 214362 h 685453"/>
              <a:gd name="connsiteX30" fmla="*/ 1438275 w 3100388"/>
              <a:gd name="connsiteY30" fmla="*/ 271512 h 685453"/>
              <a:gd name="connsiteX31" fmla="*/ 1485900 w 3100388"/>
              <a:gd name="connsiteY31" fmla="*/ 295325 h 685453"/>
              <a:gd name="connsiteX32" fmla="*/ 1543050 w 3100388"/>
              <a:gd name="connsiteY32" fmla="*/ 266750 h 685453"/>
              <a:gd name="connsiteX33" fmla="*/ 1600200 w 3100388"/>
              <a:gd name="connsiteY33" fmla="*/ 204837 h 685453"/>
              <a:gd name="connsiteX34" fmla="*/ 1638300 w 3100388"/>
              <a:gd name="connsiteY34" fmla="*/ 157212 h 685453"/>
              <a:gd name="connsiteX35" fmla="*/ 1724025 w 3100388"/>
              <a:gd name="connsiteY35" fmla="*/ 157212 h 685453"/>
              <a:gd name="connsiteX36" fmla="*/ 1776413 w 3100388"/>
              <a:gd name="connsiteY36" fmla="*/ 200075 h 685453"/>
              <a:gd name="connsiteX37" fmla="*/ 1819275 w 3100388"/>
              <a:gd name="connsiteY37" fmla="*/ 257225 h 685453"/>
              <a:gd name="connsiteX38" fmla="*/ 2000250 w 3100388"/>
              <a:gd name="connsiteY38" fmla="*/ 562025 h 685453"/>
              <a:gd name="connsiteX39" fmla="*/ 2066925 w 3100388"/>
              <a:gd name="connsiteY39" fmla="*/ 666800 h 685453"/>
              <a:gd name="connsiteX40" fmla="*/ 2833688 w 3100388"/>
              <a:gd name="connsiteY40" fmla="*/ 204837 h 685453"/>
              <a:gd name="connsiteX41" fmla="*/ 2900363 w 3100388"/>
              <a:gd name="connsiteY41" fmla="*/ 223887 h 685453"/>
              <a:gd name="connsiteX42" fmla="*/ 2967038 w 3100388"/>
              <a:gd name="connsiteY42" fmla="*/ 214362 h 685453"/>
              <a:gd name="connsiteX43" fmla="*/ 3038475 w 3100388"/>
              <a:gd name="connsiteY43" fmla="*/ 157212 h 685453"/>
              <a:gd name="connsiteX44" fmla="*/ 3100388 w 3100388"/>
              <a:gd name="connsiteY44" fmla="*/ 104825 h 685453"/>
              <a:gd name="connsiteX0" fmla="*/ 0 w 3100388"/>
              <a:gd name="connsiteY0" fmla="*/ 109587 h 684183"/>
              <a:gd name="connsiteX1" fmla="*/ 76200 w 3100388"/>
              <a:gd name="connsiteY1" fmla="*/ 23862 h 684183"/>
              <a:gd name="connsiteX2" fmla="*/ 123825 w 3100388"/>
              <a:gd name="connsiteY2" fmla="*/ 50 h 684183"/>
              <a:gd name="connsiteX3" fmla="*/ 190500 w 3100388"/>
              <a:gd name="connsiteY3" fmla="*/ 19100 h 684183"/>
              <a:gd name="connsiteX4" fmla="*/ 233363 w 3100388"/>
              <a:gd name="connsiteY4" fmla="*/ 66725 h 684183"/>
              <a:gd name="connsiteX5" fmla="*/ 266700 w 3100388"/>
              <a:gd name="connsiteY5" fmla="*/ 142925 h 684183"/>
              <a:gd name="connsiteX6" fmla="*/ 300038 w 3100388"/>
              <a:gd name="connsiteY6" fmla="*/ 209600 h 684183"/>
              <a:gd name="connsiteX7" fmla="*/ 338138 w 3100388"/>
              <a:gd name="connsiteY7" fmla="*/ 261987 h 684183"/>
              <a:gd name="connsiteX8" fmla="*/ 400050 w 3100388"/>
              <a:gd name="connsiteY8" fmla="*/ 281037 h 684183"/>
              <a:gd name="connsiteX9" fmla="*/ 457200 w 3100388"/>
              <a:gd name="connsiteY9" fmla="*/ 252462 h 684183"/>
              <a:gd name="connsiteX10" fmla="*/ 519113 w 3100388"/>
              <a:gd name="connsiteY10" fmla="*/ 195312 h 684183"/>
              <a:gd name="connsiteX11" fmla="*/ 590550 w 3100388"/>
              <a:gd name="connsiteY11" fmla="*/ 138162 h 684183"/>
              <a:gd name="connsiteX12" fmla="*/ 633413 w 3100388"/>
              <a:gd name="connsiteY12" fmla="*/ 114350 h 684183"/>
              <a:gd name="connsiteX13" fmla="*/ 700088 w 3100388"/>
              <a:gd name="connsiteY13" fmla="*/ 119112 h 684183"/>
              <a:gd name="connsiteX14" fmla="*/ 742950 w 3100388"/>
              <a:gd name="connsiteY14" fmla="*/ 190550 h 684183"/>
              <a:gd name="connsiteX15" fmla="*/ 766763 w 3100388"/>
              <a:gd name="connsiteY15" fmla="*/ 242937 h 684183"/>
              <a:gd name="connsiteX16" fmla="*/ 790575 w 3100388"/>
              <a:gd name="connsiteY16" fmla="*/ 290562 h 684183"/>
              <a:gd name="connsiteX17" fmla="*/ 819150 w 3100388"/>
              <a:gd name="connsiteY17" fmla="*/ 338187 h 684183"/>
              <a:gd name="connsiteX18" fmla="*/ 852488 w 3100388"/>
              <a:gd name="connsiteY18" fmla="*/ 390575 h 684183"/>
              <a:gd name="connsiteX19" fmla="*/ 895350 w 3100388"/>
              <a:gd name="connsiteY19" fmla="*/ 462012 h 684183"/>
              <a:gd name="connsiteX20" fmla="*/ 942975 w 3100388"/>
              <a:gd name="connsiteY20" fmla="*/ 528687 h 684183"/>
              <a:gd name="connsiteX21" fmla="*/ 985838 w 3100388"/>
              <a:gd name="connsiteY21" fmla="*/ 547737 h 684183"/>
              <a:gd name="connsiteX22" fmla="*/ 1028700 w 3100388"/>
              <a:gd name="connsiteY22" fmla="*/ 533450 h 684183"/>
              <a:gd name="connsiteX23" fmla="*/ 1066800 w 3100388"/>
              <a:gd name="connsiteY23" fmla="*/ 423912 h 684183"/>
              <a:gd name="connsiteX24" fmla="*/ 1143000 w 3100388"/>
              <a:gd name="connsiteY24" fmla="*/ 171500 h 684183"/>
              <a:gd name="connsiteX25" fmla="*/ 1171575 w 3100388"/>
              <a:gd name="connsiteY25" fmla="*/ 109587 h 684183"/>
              <a:gd name="connsiteX26" fmla="*/ 1228725 w 3100388"/>
              <a:gd name="connsiteY26" fmla="*/ 76250 h 684183"/>
              <a:gd name="connsiteX27" fmla="*/ 1285875 w 3100388"/>
              <a:gd name="connsiteY27" fmla="*/ 85775 h 684183"/>
              <a:gd name="connsiteX28" fmla="*/ 1328738 w 3100388"/>
              <a:gd name="connsiteY28" fmla="*/ 128637 h 684183"/>
              <a:gd name="connsiteX29" fmla="*/ 1381125 w 3100388"/>
              <a:gd name="connsiteY29" fmla="*/ 214362 h 684183"/>
              <a:gd name="connsiteX30" fmla="*/ 1438275 w 3100388"/>
              <a:gd name="connsiteY30" fmla="*/ 271512 h 684183"/>
              <a:gd name="connsiteX31" fmla="*/ 1485900 w 3100388"/>
              <a:gd name="connsiteY31" fmla="*/ 295325 h 684183"/>
              <a:gd name="connsiteX32" fmla="*/ 1543050 w 3100388"/>
              <a:gd name="connsiteY32" fmla="*/ 266750 h 684183"/>
              <a:gd name="connsiteX33" fmla="*/ 1600200 w 3100388"/>
              <a:gd name="connsiteY33" fmla="*/ 204837 h 684183"/>
              <a:gd name="connsiteX34" fmla="*/ 1638300 w 3100388"/>
              <a:gd name="connsiteY34" fmla="*/ 157212 h 684183"/>
              <a:gd name="connsiteX35" fmla="*/ 1724025 w 3100388"/>
              <a:gd name="connsiteY35" fmla="*/ 157212 h 684183"/>
              <a:gd name="connsiteX36" fmla="*/ 1776413 w 3100388"/>
              <a:gd name="connsiteY36" fmla="*/ 200075 h 684183"/>
              <a:gd name="connsiteX37" fmla="*/ 1819275 w 3100388"/>
              <a:gd name="connsiteY37" fmla="*/ 257225 h 684183"/>
              <a:gd name="connsiteX38" fmla="*/ 2000250 w 3100388"/>
              <a:gd name="connsiteY38" fmla="*/ 562025 h 684183"/>
              <a:gd name="connsiteX39" fmla="*/ 2066925 w 3100388"/>
              <a:gd name="connsiteY39" fmla="*/ 666800 h 684183"/>
              <a:gd name="connsiteX40" fmla="*/ 2900363 w 3100388"/>
              <a:gd name="connsiteY40" fmla="*/ 223887 h 684183"/>
              <a:gd name="connsiteX41" fmla="*/ 2967038 w 3100388"/>
              <a:gd name="connsiteY41" fmla="*/ 214362 h 684183"/>
              <a:gd name="connsiteX42" fmla="*/ 3038475 w 3100388"/>
              <a:gd name="connsiteY42" fmla="*/ 157212 h 684183"/>
              <a:gd name="connsiteX43" fmla="*/ 3100388 w 3100388"/>
              <a:gd name="connsiteY43" fmla="*/ 104825 h 684183"/>
              <a:gd name="connsiteX0" fmla="*/ 0 w 3100388"/>
              <a:gd name="connsiteY0" fmla="*/ 109587 h 684817"/>
              <a:gd name="connsiteX1" fmla="*/ 76200 w 3100388"/>
              <a:gd name="connsiteY1" fmla="*/ 23862 h 684817"/>
              <a:gd name="connsiteX2" fmla="*/ 123825 w 3100388"/>
              <a:gd name="connsiteY2" fmla="*/ 50 h 684817"/>
              <a:gd name="connsiteX3" fmla="*/ 190500 w 3100388"/>
              <a:gd name="connsiteY3" fmla="*/ 19100 h 684817"/>
              <a:gd name="connsiteX4" fmla="*/ 233363 w 3100388"/>
              <a:gd name="connsiteY4" fmla="*/ 66725 h 684817"/>
              <a:gd name="connsiteX5" fmla="*/ 266700 w 3100388"/>
              <a:gd name="connsiteY5" fmla="*/ 142925 h 684817"/>
              <a:gd name="connsiteX6" fmla="*/ 300038 w 3100388"/>
              <a:gd name="connsiteY6" fmla="*/ 209600 h 684817"/>
              <a:gd name="connsiteX7" fmla="*/ 338138 w 3100388"/>
              <a:gd name="connsiteY7" fmla="*/ 261987 h 684817"/>
              <a:gd name="connsiteX8" fmla="*/ 400050 w 3100388"/>
              <a:gd name="connsiteY8" fmla="*/ 281037 h 684817"/>
              <a:gd name="connsiteX9" fmla="*/ 457200 w 3100388"/>
              <a:gd name="connsiteY9" fmla="*/ 252462 h 684817"/>
              <a:gd name="connsiteX10" fmla="*/ 519113 w 3100388"/>
              <a:gd name="connsiteY10" fmla="*/ 195312 h 684817"/>
              <a:gd name="connsiteX11" fmla="*/ 590550 w 3100388"/>
              <a:gd name="connsiteY11" fmla="*/ 138162 h 684817"/>
              <a:gd name="connsiteX12" fmla="*/ 633413 w 3100388"/>
              <a:gd name="connsiteY12" fmla="*/ 114350 h 684817"/>
              <a:gd name="connsiteX13" fmla="*/ 700088 w 3100388"/>
              <a:gd name="connsiteY13" fmla="*/ 119112 h 684817"/>
              <a:gd name="connsiteX14" fmla="*/ 742950 w 3100388"/>
              <a:gd name="connsiteY14" fmla="*/ 190550 h 684817"/>
              <a:gd name="connsiteX15" fmla="*/ 766763 w 3100388"/>
              <a:gd name="connsiteY15" fmla="*/ 242937 h 684817"/>
              <a:gd name="connsiteX16" fmla="*/ 790575 w 3100388"/>
              <a:gd name="connsiteY16" fmla="*/ 290562 h 684817"/>
              <a:gd name="connsiteX17" fmla="*/ 819150 w 3100388"/>
              <a:gd name="connsiteY17" fmla="*/ 338187 h 684817"/>
              <a:gd name="connsiteX18" fmla="*/ 852488 w 3100388"/>
              <a:gd name="connsiteY18" fmla="*/ 390575 h 684817"/>
              <a:gd name="connsiteX19" fmla="*/ 895350 w 3100388"/>
              <a:gd name="connsiteY19" fmla="*/ 462012 h 684817"/>
              <a:gd name="connsiteX20" fmla="*/ 942975 w 3100388"/>
              <a:gd name="connsiteY20" fmla="*/ 528687 h 684817"/>
              <a:gd name="connsiteX21" fmla="*/ 985838 w 3100388"/>
              <a:gd name="connsiteY21" fmla="*/ 547737 h 684817"/>
              <a:gd name="connsiteX22" fmla="*/ 1028700 w 3100388"/>
              <a:gd name="connsiteY22" fmla="*/ 533450 h 684817"/>
              <a:gd name="connsiteX23" fmla="*/ 1066800 w 3100388"/>
              <a:gd name="connsiteY23" fmla="*/ 423912 h 684817"/>
              <a:gd name="connsiteX24" fmla="*/ 1143000 w 3100388"/>
              <a:gd name="connsiteY24" fmla="*/ 171500 h 684817"/>
              <a:gd name="connsiteX25" fmla="*/ 1171575 w 3100388"/>
              <a:gd name="connsiteY25" fmla="*/ 109587 h 684817"/>
              <a:gd name="connsiteX26" fmla="*/ 1228725 w 3100388"/>
              <a:gd name="connsiteY26" fmla="*/ 76250 h 684817"/>
              <a:gd name="connsiteX27" fmla="*/ 1285875 w 3100388"/>
              <a:gd name="connsiteY27" fmla="*/ 85775 h 684817"/>
              <a:gd name="connsiteX28" fmla="*/ 1328738 w 3100388"/>
              <a:gd name="connsiteY28" fmla="*/ 128637 h 684817"/>
              <a:gd name="connsiteX29" fmla="*/ 1381125 w 3100388"/>
              <a:gd name="connsiteY29" fmla="*/ 214362 h 684817"/>
              <a:gd name="connsiteX30" fmla="*/ 1438275 w 3100388"/>
              <a:gd name="connsiteY30" fmla="*/ 271512 h 684817"/>
              <a:gd name="connsiteX31" fmla="*/ 1485900 w 3100388"/>
              <a:gd name="connsiteY31" fmla="*/ 295325 h 684817"/>
              <a:gd name="connsiteX32" fmla="*/ 1543050 w 3100388"/>
              <a:gd name="connsiteY32" fmla="*/ 266750 h 684817"/>
              <a:gd name="connsiteX33" fmla="*/ 1600200 w 3100388"/>
              <a:gd name="connsiteY33" fmla="*/ 204837 h 684817"/>
              <a:gd name="connsiteX34" fmla="*/ 1638300 w 3100388"/>
              <a:gd name="connsiteY34" fmla="*/ 157212 h 684817"/>
              <a:gd name="connsiteX35" fmla="*/ 1724025 w 3100388"/>
              <a:gd name="connsiteY35" fmla="*/ 157212 h 684817"/>
              <a:gd name="connsiteX36" fmla="*/ 1776413 w 3100388"/>
              <a:gd name="connsiteY36" fmla="*/ 200075 h 684817"/>
              <a:gd name="connsiteX37" fmla="*/ 1819275 w 3100388"/>
              <a:gd name="connsiteY37" fmla="*/ 257225 h 684817"/>
              <a:gd name="connsiteX38" fmla="*/ 2000250 w 3100388"/>
              <a:gd name="connsiteY38" fmla="*/ 562025 h 684817"/>
              <a:gd name="connsiteX39" fmla="*/ 2066925 w 3100388"/>
              <a:gd name="connsiteY39" fmla="*/ 666800 h 684817"/>
              <a:gd name="connsiteX40" fmla="*/ 2967038 w 3100388"/>
              <a:gd name="connsiteY40" fmla="*/ 214362 h 684817"/>
              <a:gd name="connsiteX41" fmla="*/ 3038475 w 3100388"/>
              <a:gd name="connsiteY41" fmla="*/ 157212 h 684817"/>
              <a:gd name="connsiteX42" fmla="*/ 3100388 w 3100388"/>
              <a:gd name="connsiteY42" fmla="*/ 104825 h 684817"/>
              <a:gd name="connsiteX0" fmla="*/ 0 w 3100388"/>
              <a:gd name="connsiteY0" fmla="*/ 109587 h 688666"/>
              <a:gd name="connsiteX1" fmla="*/ 76200 w 3100388"/>
              <a:gd name="connsiteY1" fmla="*/ 23862 h 688666"/>
              <a:gd name="connsiteX2" fmla="*/ 123825 w 3100388"/>
              <a:gd name="connsiteY2" fmla="*/ 50 h 688666"/>
              <a:gd name="connsiteX3" fmla="*/ 190500 w 3100388"/>
              <a:gd name="connsiteY3" fmla="*/ 19100 h 688666"/>
              <a:gd name="connsiteX4" fmla="*/ 233363 w 3100388"/>
              <a:gd name="connsiteY4" fmla="*/ 66725 h 688666"/>
              <a:gd name="connsiteX5" fmla="*/ 266700 w 3100388"/>
              <a:gd name="connsiteY5" fmla="*/ 142925 h 688666"/>
              <a:gd name="connsiteX6" fmla="*/ 300038 w 3100388"/>
              <a:gd name="connsiteY6" fmla="*/ 209600 h 688666"/>
              <a:gd name="connsiteX7" fmla="*/ 338138 w 3100388"/>
              <a:gd name="connsiteY7" fmla="*/ 261987 h 688666"/>
              <a:gd name="connsiteX8" fmla="*/ 400050 w 3100388"/>
              <a:gd name="connsiteY8" fmla="*/ 281037 h 688666"/>
              <a:gd name="connsiteX9" fmla="*/ 457200 w 3100388"/>
              <a:gd name="connsiteY9" fmla="*/ 252462 h 688666"/>
              <a:gd name="connsiteX10" fmla="*/ 519113 w 3100388"/>
              <a:gd name="connsiteY10" fmla="*/ 195312 h 688666"/>
              <a:gd name="connsiteX11" fmla="*/ 590550 w 3100388"/>
              <a:gd name="connsiteY11" fmla="*/ 138162 h 688666"/>
              <a:gd name="connsiteX12" fmla="*/ 633413 w 3100388"/>
              <a:gd name="connsiteY12" fmla="*/ 114350 h 688666"/>
              <a:gd name="connsiteX13" fmla="*/ 700088 w 3100388"/>
              <a:gd name="connsiteY13" fmla="*/ 119112 h 688666"/>
              <a:gd name="connsiteX14" fmla="*/ 742950 w 3100388"/>
              <a:gd name="connsiteY14" fmla="*/ 190550 h 688666"/>
              <a:gd name="connsiteX15" fmla="*/ 766763 w 3100388"/>
              <a:gd name="connsiteY15" fmla="*/ 242937 h 688666"/>
              <a:gd name="connsiteX16" fmla="*/ 790575 w 3100388"/>
              <a:gd name="connsiteY16" fmla="*/ 290562 h 688666"/>
              <a:gd name="connsiteX17" fmla="*/ 819150 w 3100388"/>
              <a:gd name="connsiteY17" fmla="*/ 338187 h 688666"/>
              <a:gd name="connsiteX18" fmla="*/ 852488 w 3100388"/>
              <a:gd name="connsiteY18" fmla="*/ 390575 h 688666"/>
              <a:gd name="connsiteX19" fmla="*/ 895350 w 3100388"/>
              <a:gd name="connsiteY19" fmla="*/ 462012 h 688666"/>
              <a:gd name="connsiteX20" fmla="*/ 942975 w 3100388"/>
              <a:gd name="connsiteY20" fmla="*/ 528687 h 688666"/>
              <a:gd name="connsiteX21" fmla="*/ 985838 w 3100388"/>
              <a:gd name="connsiteY21" fmla="*/ 547737 h 688666"/>
              <a:gd name="connsiteX22" fmla="*/ 1028700 w 3100388"/>
              <a:gd name="connsiteY22" fmla="*/ 533450 h 688666"/>
              <a:gd name="connsiteX23" fmla="*/ 1066800 w 3100388"/>
              <a:gd name="connsiteY23" fmla="*/ 423912 h 688666"/>
              <a:gd name="connsiteX24" fmla="*/ 1143000 w 3100388"/>
              <a:gd name="connsiteY24" fmla="*/ 171500 h 688666"/>
              <a:gd name="connsiteX25" fmla="*/ 1171575 w 3100388"/>
              <a:gd name="connsiteY25" fmla="*/ 109587 h 688666"/>
              <a:gd name="connsiteX26" fmla="*/ 1228725 w 3100388"/>
              <a:gd name="connsiteY26" fmla="*/ 76250 h 688666"/>
              <a:gd name="connsiteX27" fmla="*/ 1285875 w 3100388"/>
              <a:gd name="connsiteY27" fmla="*/ 85775 h 688666"/>
              <a:gd name="connsiteX28" fmla="*/ 1328738 w 3100388"/>
              <a:gd name="connsiteY28" fmla="*/ 128637 h 688666"/>
              <a:gd name="connsiteX29" fmla="*/ 1381125 w 3100388"/>
              <a:gd name="connsiteY29" fmla="*/ 214362 h 688666"/>
              <a:gd name="connsiteX30" fmla="*/ 1438275 w 3100388"/>
              <a:gd name="connsiteY30" fmla="*/ 271512 h 688666"/>
              <a:gd name="connsiteX31" fmla="*/ 1485900 w 3100388"/>
              <a:gd name="connsiteY31" fmla="*/ 295325 h 688666"/>
              <a:gd name="connsiteX32" fmla="*/ 1543050 w 3100388"/>
              <a:gd name="connsiteY32" fmla="*/ 266750 h 688666"/>
              <a:gd name="connsiteX33" fmla="*/ 1600200 w 3100388"/>
              <a:gd name="connsiteY33" fmla="*/ 204837 h 688666"/>
              <a:gd name="connsiteX34" fmla="*/ 1638300 w 3100388"/>
              <a:gd name="connsiteY34" fmla="*/ 157212 h 688666"/>
              <a:gd name="connsiteX35" fmla="*/ 1724025 w 3100388"/>
              <a:gd name="connsiteY35" fmla="*/ 157212 h 688666"/>
              <a:gd name="connsiteX36" fmla="*/ 1776413 w 3100388"/>
              <a:gd name="connsiteY36" fmla="*/ 200075 h 688666"/>
              <a:gd name="connsiteX37" fmla="*/ 1819275 w 3100388"/>
              <a:gd name="connsiteY37" fmla="*/ 257225 h 688666"/>
              <a:gd name="connsiteX38" fmla="*/ 2000250 w 3100388"/>
              <a:gd name="connsiteY38" fmla="*/ 562025 h 688666"/>
              <a:gd name="connsiteX39" fmla="*/ 2066925 w 3100388"/>
              <a:gd name="connsiteY39" fmla="*/ 666800 h 688666"/>
              <a:gd name="connsiteX40" fmla="*/ 3038475 w 3100388"/>
              <a:gd name="connsiteY40" fmla="*/ 157212 h 688666"/>
              <a:gd name="connsiteX41" fmla="*/ 3100388 w 3100388"/>
              <a:gd name="connsiteY41" fmla="*/ 104825 h 688666"/>
              <a:gd name="connsiteX0" fmla="*/ 0 w 3100388"/>
              <a:gd name="connsiteY0" fmla="*/ 109587 h 692252"/>
              <a:gd name="connsiteX1" fmla="*/ 76200 w 3100388"/>
              <a:gd name="connsiteY1" fmla="*/ 23862 h 692252"/>
              <a:gd name="connsiteX2" fmla="*/ 123825 w 3100388"/>
              <a:gd name="connsiteY2" fmla="*/ 50 h 692252"/>
              <a:gd name="connsiteX3" fmla="*/ 190500 w 3100388"/>
              <a:gd name="connsiteY3" fmla="*/ 19100 h 692252"/>
              <a:gd name="connsiteX4" fmla="*/ 233363 w 3100388"/>
              <a:gd name="connsiteY4" fmla="*/ 66725 h 692252"/>
              <a:gd name="connsiteX5" fmla="*/ 266700 w 3100388"/>
              <a:gd name="connsiteY5" fmla="*/ 142925 h 692252"/>
              <a:gd name="connsiteX6" fmla="*/ 300038 w 3100388"/>
              <a:gd name="connsiteY6" fmla="*/ 209600 h 692252"/>
              <a:gd name="connsiteX7" fmla="*/ 338138 w 3100388"/>
              <a:gd name="connsiteY7" fmla="*/ 261987 h 692252"/>
              <a:gd name="connsiteX8" fmla="*/ 400050 w 3100388"/>
              <a:gd name="connsiteY8" fmla="*/ 281037 h 692252"/>
              <a:gd name="connsiteX9" fmla="*/ 457200 w 3100388"/>
              <a:gd name="connsiteY9" fmla="*/ 252462 h 692252"/>
              <a:gd name="connsiteX10" fmla="*/ 519113 w 3100388"/>
              <a:gd name="connsiteY10" fmla="*/ 195312 h 692252"/>
              <a:gd name="connsiteX11" fmla="*/ 590550 w 3100388"/>
              <a:gd name="connsiteY11" fmla="*/ 138162 h 692252"/>
              <a:gd name="connsiteX12" fmla="*/ 633413 w 3100388"/>
              <a:gd name="connsiteY12" fmla="*/ 114350 h 692252"/>
              <a:gd name="connsiteX13" fmla="*/ 700088 w 3100388"/>
              <a:gd name="connsiteY13" fmla="*/ 119112 h 692252"/>
              <a:gd name="connsiteX14" fmla="*/ 742950 w 3100388"/>
              <a:gd name="connsiteY14" fmla="*/ 190550 h 692252"/>
              <a:gd name="connsiteX15" fmla="*/ 766763 w 3100388"/>
              <a:gd name="connsiteY15" fmla="*/ 242937 h 692252"/>
              <a:gd name="connsiteX16" fmla="*/ 790575 w 3100388"/>
              <a:gd name="connsiteY16" fmla="*/ 290562 h 692252"/>
              <a:gd name="connsiteX17" fmla="*/ 819150 w 3100388"/>
              <a:gd name="connsiteY17" fmla="*/ 338187 h 692252"/>
              <a:gd name="connsiteX18" fmla="*/ 852488 w 3100388"/>
              <a:gd name="connsiteY18" fmla="*/ 390575 h 692252"/>
              <a:gd name="connsiteX19" fmla="*/ 895350 w 3100388"/>
              <a:gd name="connsiteY19" fmla="*/ 462012 h 692252"/>
              <a:gd name="connsiteX20" fmla="*/ 942975 w 3100388"/>
              <a:gd name="connsiteY20" fmla="*/ 528687 h 692252"/>
              <a:gd name="connsiteX21" fmla="*/ 985838 w 3100388"/>
              <a:gd name="connsiteY21" fmla="*/ 547737 h 692252"/>
              <a:gd name="connsiteX22" fmla="*/ 1028700 w 3100388"/>
              <a:gd name="connsiteY22" fmla="*/ 533450 h 692252"/>
              <a:gd name="connsiteX23" fmla="*/ 1066800 w 3100388"/>
              <a:gd name="connsiteY23" fmla="*/ 423912 h 692252"/>
              <a:gd name="connsiteX24" fmla="*/ 1143000 w 3100388"/>
              <a:gd name="connsiteY24" fmla="*/ 171500 h 692252"/>
              <a:gd name="connsiteX25" fmla="*/ 1171575 w 3100388"/>
              <a:gd name="connsiteY25" fmla="*/ 109587 h 692252"/>
              <a:gd name="connsiteX26" fmla="*/ 1228725 w 3100388"/>
              <a:gd name="connsiteY26" fmla="*/ 76250 h 692252"/>
              <a:gd name="connsiteX27" fmla="*/ 1285875 w 3100388"/>
              <a:gd name="connsiteY27" fmla="*/ 85775 h 692252"/>
              <a:gd name="connsiteX28" fmla="*/ 1328738 w 3100388"/>
              <a:gd name="connsiteY28" fmla="*/ 128637 h 692252"/>
              <a:gd name="connsiteX29" fmla="*/ 1381125 w 3100388"/>
              <a:gd name="connsiteY29" fmla="*/ 214362 h 692252"/>
              <a:gd name="connsiteX30" fmla="*/ 1438275 w 3100388"/>
              <a:gd name="connsiteY30" fmla="*/ 271512 h 692252"/>
              <a:gd name="connsiteX31" fmla="*/ 1485900 w 3100388"/>
              <a:gd name="connsiteY31" fmla="*/ 295325 h 692252"/>
              <a:gd name="connsiteX32" fmla="*/ 1543050 w 3100388"/>
              <a:gd name="connsiteY32" fmla="*/ 266750 h 692252"/>
              <a:gd name="connsiteX33" fmla="*/ 1600200 w 3100388"/>
              <a:gd name="connsiteY33" fmla="*/ 204837 h 692252"/>
              <a:gd name="connsiteX34" fmla="*/ 1638300 w 3100388"/>
              <a:gd name="connsiteY34" fmla="*/ 157212 h 692252"/>
              <a:gd name="connsiteX35" fmla="*/ 1724025 w 3100388"/>
              <a:gd name="connsiteY35" fmla="*/ 157212 h 692252"/>
              <a:gd name="connsiteX36" fmla="*/ 1776413 w 3100388"/>
              <a:gd name="connsiteY36" fmla="*/ 200075 h 692252"/>
              <a:gd name="connsiteX37" fmla="*/ 1819275 w 3100388"/>
              <a:gd name="connsiteY37" fmla="*/ 257225 h 692252"/>
              <a:gd name="connsiteX38" fmla="*/ 2000250 w 3100388"/>
              <a:gd name="connsiteY38" fmla="*/ 562025 h 692252"/>
              <a:gd name="connsiteX39" fmla="*/ 2066925 w 3100388"/>
              <a:gd name="connsiteY39" fmla="*/ 666800 h 692252"/>
              <a:gd name="connsiteX40" fmla="*/ 3100388 w 3100388"/>
              <a:gd name="connsiteY40" fmla="*/ 104825 h 692252"/>
              <a:gd name="connsiteX0" fmla="*/ 0 w 2066925"/>
              <a:gd name="connsiteY0" fmla="*/ 109587 h 692252"/>
              <a:gd name="connsiteX1" fmla="*/ 76200 w 2066925"/>
              <a:gd name="connsiteY1" fmla="*/ 23862 h 692252"/>
              <a:gd name="connsiteX2" fmla="*/ 123825 w 2066925"/>
              <a:gd name="connsiteY2" fmla="*/ 50 h 692252"/>
              <a:gd name="connsiteX3" fmla="*/ 190500 w 2066925"/>
              <a:gd name="connsiteY3" fmla="*/ 19100 h 692252"/>
              <a:gd name="connsiteX4" fmla="*/ 233363 w 2066925"/>
              <a:gd name="connsiteY4" fmla="*/ 66725 h 692252"/>
              <a:gd name="connsiteX5" fmla="*/ 266700 w 2066925"/>
              <a:gd name="connsiteY5" fmla="*/ 142925 h 692252"/>
              <a:gd name="connsiteX6" fmla="*/ 300038 w 2066925"/>
              <a:gd name="connsiteY6" fmla="*/ 209600 h 692252"/>
              <a:gd name="connsiteX7" fmla="*/ 338138 w 2066925"/>
              <a:gd name="connsiteY7" fmla="*/ 261987 h 692252"/>
              <a:gd name="connsiteX8" fmla="*/ 400050 w 2066925"/>
              <a:gd name="connsiteY8" fmla="*/ 281037 h 692252"/>
              <a:gd name="connsiteX9" fmla="*/ 457200 w 2066925"/>
              <a:gd name="connsiteY9" fmla="*/ 252462 h 692252"/>
              <a:gd name="connsiteX10" fmla="*/ 519113 w 2066925"/>
              <a:gd name="connsiteY10" fmla="*/ 195312 h 692252"/>
              <a:gd name="connsiteX11" fmla="*/ 590550 w 2066925"/>
              <a:gd name="connsiteY11" fmla="*/ 138162 h 692252"/>
              <a:gd name="connsiteX12" fmla="*/ 633413 w 2066925"/>
              <a:gd name="connsiteY12" fmla="*/ 114350 h 692252"/>
              <a:gd name="connsiteX13" fmla="*/ 700088 w 2066925"/>
              <a:gd name="connsiteY13" fmla="*/ 119112 h 692252"/>
              <a:gd name="connsiteX14" fmla="*/ 742950 w 2066925"/>
              <a:gd name="connsiteY14" fmla="*/ 190550 h 692252"/>
              <a:gd name="connsiteX15" fmla="*/ 766763 w 2066925"/>
              <a:gd name="connsiteY15" fmla="*/ 242937 h 692252"/>
              <a:gd name="connsiteX16" fmla="*/ 790575 w 2066925"/>
              <a:gd name="connsiteY16" fmla="*/ 290562 h 692252"/>
              <a:gd name="connsiteX17" fmla="*/ 819150 w 2066925"/>
              <a:gd name="connsiteY17" fmla="*/ 338187 h 692252"/>
              <a:gd name="connsiteX18" fmla="*/ 852488 w 2066925"/>
              <a:gd name="connsiteY18" fmla="*/ 390575 h 692252"/>
              <a:gd name="connsiteX19" fmla="*/ 895350 w 2066925"/>
              <a:gd name="connsiteY19" fmla="*/ 462012 h 692252"/>
              <a:gd name="connsiteX20" fmla="*/ 942975 w 2066925"/>
              <a:gd name="connsiteY20" fmla="*/ 528687 h 692252"/>
              <a:gd name="connsiteX21" fmla="*/ 985838 w 2066925"/>
              <a:gd name="connsiteY21" fmla="*/ 547737 h 692252"/>
              <a:gd name="connsiteX22" fmla="*/ 1028700 w 2066925"/>
              <a:gd name="connsiteY22" fmla="*/ 533450 h 692252"/>
              <a:gd name="connsiteX23" fmla="*/ 1066800 w 2066925"/>
              <a:gd name="connsiteY23" fmla="*/ 423912 h 692252"/>
              <a:gd name="connsiteX24" fmla="*/ 1143000 w 2066925"/>
              <a:gd name="connsiteY24" fmla="*/ 171500 h 692252"/>
              <a:gd name="connsiteX25" fmla="*/ 1171575 w 2066925"/>
              <a:gd name="connsiteY25" fmla="*/ 109587 h 692252"/>
              <a:gd name="connsiteX26" fmla="*/ 1228725 w 2066925"/>
              <a:gd name="connsiteY26" fmla="*/ 76250 h 692252"/>
              <a:gd name="connsiteX27" fmla="*/ 1285875 w 2066925"/>
              <a:gd name="connsiteY27" fmla="*/ 85775 h 692252"/>
              <a:gd name="connsiteX28" fmla="*/ 1328738 w 2066925"/>
              <a:gd name="connsiteY28" fmla="*/ 128637 h 692252"/>
              <a:gd name="connsiteX29" fmla="*/ 1381125 w 2066925"/>
              <a:gd name="connsiteY29" fmla="*/ 214362 h 692252"/>
              <a:gd name="connsiteX30" fmla="*/ 1438275 w 2066925"/>
              <a:gd name="connsiteY30" fmla="*/ 271512 h 692252"/>
              <a:gd name="connsiteX31" fmla="*/ 1485900 w 2066925"/>
              <a:gd name="connsiteY31" fmla="*/ 295325 h 692252"/>
              <a:gd name="connsiteX32" fmla="*/ 1543050 w 2066925"/>
              <a:gd name="connsiteY32" fmla="*/ 266750 h 692252"/>
              <a:gd name="connsiteX33" fmla="*/ 1600200 w 2066925"/>
              <a:gd name="connsiteY33" fmla="*/ 204837 h 692252"/>
              <a:gd name="connsiteX34" fmla="*/ 1638300 w 2066925"/>
              <a:gd name="connsiteY34" fmla="*/ 157212 h 692252"/>
              <a:gd name="connsiteX35" fmla="*/ 1724025 w 2066925"/>
              <a:gd name="connsiteY35" fmla="*/ 157212 h 692252"/>
              <a:gd name="connsiteX36" fmla="*/ 1776413 w 2066925"/>
              <a:gd name="connsiteY36" fmla="*/ 200075 h 692252"/>
              <a:gd name="connsiteX37" fmla="*/ 1819275 w 2066925"/>
              <a:gd name="connsiteY37" fmla="*/ 257225 h 692252"/>
              <a:gd name="connsiteX38" fmla="*/ 2000250 w 2066925"/>
              <a:gd name="connsiteY38" fmla="*/ 562025 h 692252"/>
              <a:gd name="connsiteX39" fmla="*/ 2066925 w 2066925"/>
              <a:gd name="connsiteY39" fmla="*/ 666800 h 692252"/>
              <a:gd name="connsiteX0" fmla="*/ 0 w 2000250"/>
              <a:gd name="connsiteY0" fmla="*/ 109587 h 562025"/>
              <a:gd name="connsiteX1" fmla="*/ 76200 w 2000250"/>
              <a:gd name="connsiteY1" fmla="*/ 23862 h 562025"/>
              <a:gd name="connsiteX2" fmla="*/ 123825 w 2000250"/>
              <a:gd name="connsiteY2" fmla="*/ 50 h 562025"/>
              <a:gd name="connsiteX3" fmla="*/ 190500 w 2000250"/>
              <a:gd name="connsiteY3" fmla="*/ 19100 h 562025"/>
              <a:gd name="connsiteX4" fmla="*/ 233363 w 2000250"/>
              <a:gd name="connsiteY4" fmla="*/ 66725 h 562025"/>
              <a:gd name="connsiteX5" fmla="*/ 266700 w 2000250"/>
              <a:gd name="connsiteY5" fmla="*/ 142925 h 562025"/>
              <a:gd name="connsiteX6" fmla="*/ 300038 w 2000250"/>
              <a:gd name="connsiteY6" fmla="*/ 209600 h 562025"/>
              <a:gd name="connsiteX7" fmla="*/ 338138 w 2000250"/>
              <a:gd name="connsiteY7" fmla="*/ 261987 h 562025"/>
              <a:gd name="connsiteX8" fmla="*/ 400050 w 2000250"/>
              <a:gd name="connsiteY8" fmla="*/ 281037 h 562025"/>
              <a:gd name="connsiteX9" fmla="*/ 457200 w 2000250"/>
              <a:gd name="connsiteY9" fmla="*/ 252462 h 562025"/>
              <a:gd name="connsiteX10" fmla="*/ 519113 w 2000250"/>
              <a:gd name="connsiteY10" fmla="*/ 195312 h 562025"/>
              <a:gd name="connsiteX11" fmla="*/ 590550 w 2000250"/>
              <a:gd name="connsiteY11" fmla="*/ 138162 h 562025"/>
              <a:gd name="connsiteX12" fmla="*/ 633413 w 2000250"/>
              <a:gd name="connsiteY12" fmla="*/ 114350 h 562025"/>
              <a:gd name="connsiteX13" fmla="*/ 700088 w 2000250"/>
              <a:gd name="connsiteY13" fmla="*/ 119112 h 562025"/>
              <a:gd name="connsiteX14" fmla="*/ 742950 w 2000250"/>
              <a:gd name="connsiteY14" fmla="*/ 190550 h 562025"/>
              <a:gd name="connsiteX15" fmla="*/ 766763 w 2000250"/>
              <a:gd name="connsiteY15" fmla="*/ 242937 h 562025"/>
              <a:gd name="connsiteX16" fmla="*/ 790575 w 2000250"/>
              <a:gd name="connsiteY16" fmla="*/ 290562 h 562025"/>
              <a:gd name="connsiteX17" fmla="*/ 819150 w 2000250"/>
              <a:gd name="connsiteY17" fmla="*/ 338187 h 562025"/>
              <a:gd name="connsiteX18" fmla="*/ 852488 w 2000250"/>
              <a:gd name="connsiteY18" fmla="*/ 390575 h 562025"/>
              <a:gd name="connsiteX19" fmla="*/ 895350 w 2000250"/>
              <a:gd name="connsiteY19" fmla="*/ 462012 h 562025"/>
              <a:gd name="connsiteX20" fmla="*/ 942975 w 2000250"/>
              <a:gd name="connsiteY20" fmla="*/ 528687 h 562025"/>
              <a:gd name="connsiteX21" fmla="*/ 985838 w 2000250"/>
              <a:gd name="connsiteY21" fmla="*/ 547737 h 562025"/>
              <a:gd name="connsiteX22" fmla="*/ 1028700 w 2000250"/>
              <a:gd name="connsiteY22" fmla="*/ 533450 h 562025"/>
              <a:gd name="connsiteX23" fmla="*/ 1066800 w 2000250"/>
              <a:gd name="connsiteY23" fmla="*/ 423912 h 562025"/>
              <a:gd name="connsiteX24" fmla="*/ 1143000 w 2000250"/>
              <a:gd name="connsiteY24" fmla="*/ 171500 h 562025"/>
              <a:gd name="connsiteX25" fmla="*/ 1171575 w 2000250"/>
              <a:gd name="connsiteY25" fmla="*/ 109587 h 562025"/>
              <a:gd name="connsiteX26" fmla="*/ 1228725 w 2000250"/>
              <a:gd name="connsiteY26" fmla="*/ 76250 h 562025"/>
              <a:gd name="connsiteX27" fmla="*/ 1285875 w 2000250"/>
              <a:gd name="connsiteY27" fmla="*/ 85775 h 562025"/>
              <a:gd name="connsiteX28" fmla="*/ 1328738 w 2000250"/>
              <a:gd name="connsiteY28" fmla="*/ 128637 h 562025"/>
              <a:gd name="connsiteX29" fmla="*/ 1381125 w 2000250"/>
              <a:gd name="connsiteY29" fmla="*/ 214362 h 562025"/>
              <a:gd name="connsiteX30" fmla="*/ 1438275 w 2000250"/>
              <a:gd name="connsiteY30" fmla="*/ 271512 h 562025"/>
              <a:gd name="connsiteX31" fmla="*/ 1485900 w 2000250"/>
              <a:gd name="connsiteY31" fmla="*/ 295325 h 562025"/>
              <a:gd name="connsiteX32" fmla="*/ 1543050 w 2000250"/>
              <a:gd name="connsiteY32" fmla="*/ 266750 h 562025"/>
              <a:gd name="connsiteX33" fmla="*/ 1600200 w 2000250"/>
              <a:gd name="connsiteY33" fmla="*/ 204837 h 562025"/>
              <a:gd name="connsiteX34" fmla="*/ 1638300 w 2000250"/>
              <a:gd name="connsiteY34" fmla="*/ 157212 h 562025"/>
              <a:gd name="connsiteX35" fmla="*/ 1724025 w 2000250"/>
              <a:gd name="connsiteY35" fmla="*/ 157212 h 562025"/>
              <a:gd name="connsiteX36" fmla="*/ 1776413 w 2000250"/>
              <a:gd name="connsiteY36" fmla="*/ 200075 h 562025"/>
              <a:gd name="connsiteX37" fmla="*/ 1819275 w 2000250"/>
              <a:gd name="connsiteY37" fmla="*/ 257225 h 562025"/>
              <a:gd name="connsiteX38" fmla="*/ 2000250 w 2000250"/>
              <a:gd name="connsiteY38" fmla="*/ 562025 h 562025"/>
              <a:gd name="connsiteX0" fmla="*/ 0 w 2000250"/>
              <a:gd name="connsiteY0" fmla="*/ 109587 h 562025"/>
              <a:gd name="connsiteX1" fmla="*/ 76200 w 2000250"/>
              <a:gd name="connsiteY1" fmla="*/ 23862 h 562025"/>
              <a:gd name="connsiteX2" fmla="*/ 123825 w 2000250"/>
              <a:gd name="connsiteY2" fmla="*/ 50 h 562025"/>
              <a:gd name="connsiteX3" fmla="*/ 190500 w 2000250"/>
              <a:gd name="connsiteY3" fmla="*/ 19100 h 562025"/>
              <a:gd name="connsiteX4" fmla="*/ 233363 w 2000250"/>
              <a:gd name="connsiteY4" fmla="*/ 66725 h 562025"/>
              <a:gd name="connsiteX5" fmla="*/ 266700 w 2000250"/>
              <a:gd name="connsiteY5" fmla="*/ 142925 h 562025"/>
              <a:gd name="connsiteX6" fmla="*/ 300038 w 2000250"/>
              <a:gd name="connsiteY6" fmla="*/ 209600 h 562025"/>
              <a:gd name="connsiteX7" fmla="*/ 338138 w 2000250"/>
              <a:gd name="connsiteY7" fmla="*/ 261987 h 562025"/>
              <a:gd name="connsiteX8" fmla="*/ 400050 w 2000250"/>
              <a:gd name="connsiteY8" fmla="*/ 281037 h 562025"/>
              <a:gd name="connsiteX9" fmla="*/ 457200 w 2000250"/>
              <a:gd name="connsiteY9" fmla="*/ 252462 h 562025"/>
              <a:gd name="connsiteX10" fmla="*/ 519113 w 2000250"/>
              <a:gd name="connsiteY10" fmla="*/ 195312 h 562025"/>
              <a:gd name="connsiteX11" fmla="*/ 590550 w 2000250"/>
              <a:gd name="connsiteY11" fmla="*/ 138162 h 562025"/>
              <a:gd name="connsiteX12" fmla="*/ 633413 w 2000250"/>
              <a:gd name="connsiteY12" fmla="*/ 114350 h 562025"/>
              <a:gd name="connsiteX13" fmla="*/ 700088 w 2000250"/>
              <a:gd name="connsiteY13" fmla="*/ 119112 h 562025"/>
              <a:gd name="connsiteX14" fmla="*/ 742950 w 2000250"/>
              <a:gd name="connsiteY14" fmla="*/ 190550 h 562025"/>
              <a:gd name="connsiteX15" fmla="*/ 766763 w 2000250"/>
              <a:gd name="connsiteY15" fmla="*/ 242937 h 562025"/>
              <a:gd name="connsiteX16" fmla="*/ 790575 w 2000250"/>
              <a:gd name="connsiteY16" fmla="*/ 290562 h 562025"/>
              <a:gd name="connsiteX17" fmla="*/ 819150 w 2000250"/>
              <a:gd name="connsiteY17" fmla="*/ 338187 h 562025"/>
              <a:gd name="connsiteX18" fmla="*/ 852488 w 2000250"/>
              <a:gd name="connsiteY18" fmla="*/ 390575 h 562025"/>
              <a:gd name="connsiteX19" fmla="*/ 895350 w 2000250"/>
              <a:gd name="connsiteY19" fmla="*/ 462012 h 562025"/>
              <a:gd name="connsiteX20" fmla="*/ 942975 w 2000250"/>
              <a:gd name="connsiteY20" fmla="*/ 528687 h 562025"/>
              <a:gd name="connsiteX21" fmla="*/ 985838 w 2000250"/>
              <a:gd name="connsiteY21" fmla="*/ 547737 h 562025"/>
              <a:gd name="connsiteX22" fmla="*/ 1028700 w 2000250"/>
              <a:gd name="connsiteY22" fmla="*/ 533450 h 562025"/>
              <a:gd name="connsiteX23" fmla="*/ 1066800 w 2000250"/>
              <a:gd name="connsiteY23" fmla="*/ 423912 h 562025"/>
              <a:gd name="connsiteX24" fmla="*/ 1143000 w 2000250"/>
              <a:gd name="connsiteY24" fmla="*/ 171500 h 562025"/>
              <a:gd name="connsiteX25" fmla="*/ 1171575 w 2000250"/>
              <a:gd name="connsiteY25" fmla="*/ 109587 h 562025"/>
              <a:gd name="connsiteX26" fmla="*/ 1228725 w 2000250"/>
              <a:gd name="connsiteY26" fmla="*/ 76250 h 562025"/>
              <a:gd name="connsiteX27" fmla="*/ 1285875 w 2000250"/>
              <a:gd name="connsiteY27" fmla="*/ 85775 h 562025"/>
              <a:gd name="connsiteX28" fmla="*/ 1328738 w 2000250"/>
              <a:gd name="connsiteY28" fmla="*/ 128637 h 562025"/>
              <a:gd name="connsiteX29" fmla="*/ 1381125 w 2000250"/>
              <a:gd name="connsiteY29" fmla="*/ 214362 h 562025"/>
              <a:gd name="connsiteX30" fmla="*/ 1438275 w 2000250"/>
              <a:gd name="connsiteY30" fmla="*/ 271512 h 562025"/>
              <a:gd name="connsiteX31" fmla="*/ 1485900 w 2000250"/>
              <a:gd name="connsiteY31" fmla="*/ 295325 h 562025"/>
              <a:gd name="connsiteX32" fmla="*/ 1543050 w 2000250"/>
              <a:gd name="connsiteY32" fmla="*/ 266750 h 562025"/>
              <a:gd name="connsiteX33" fmla="*/ 1600200 w 2000250"/>
              <a:gd name="connsiteY33" fmla="*/ 204837 h 562025"/>
              <a:gd name="connsiteX34" fmla="*/ 1638300 w 2000250"/>
              <a:gd name="connsiteY34" fmla="*/ 157212 h 562025"/>
              <a:gd name="connsiteX35" fmla="*/ 1724025 w 2000250"/>
              <a:gd name="connsiteY35" fmla="*/ 157212 h 562025"/>
              <a:gd name="connsiteX36" fmla="*/ 1776413 w 2000250"/>
              <a:gd name="connsiteY36" fmla="*/ 200075 h 562025"/>
              <a:gd name="connsiteX37" fmla="*/ 1819275 w 2000250"/>
              <a:gd name="connsiteY37" fmla="*/ 257225 h 562025"/>
              <a:gd name="connsiteX38" fmla="*/ 1913450 w 2000250"/>
              <a:gd name="connsiteY38" fmla="*/ 466775 h 562025"/>
              <a:gd name="connsiteX39" fmla="*/ 2000250 w 2000250"/>
              <a:gd name="connsiteY39" fmla="*/ 562025 h 562025"/>
              <a:gd name="connsiteX0" fmla="*/ 0 w 2000250"/>
              <a:gd name="connsiteY0" fmla="*/ 109587 h 562025"/>
              <a:gd name="connsiteX1" fmla="*/ 76200 w 2000250"/>
              <a:gd name="connsiteY1" fmla="*/ 23862 h 562025"/>
              <a:gd name="connsiteX2" fmla="*/ 123825 w 2000250"/>
              <a:gd name="connsiteY2" fmla="*/ 50 h 562025"/>
              <a:gd name="connsiteX3" fmla="*/ 190500 w 2000250"/>
              <a:gd name="connsiteY3" fmla="*/ 19100 h 562025"/>
              <a:gd name="connsiteX4" fmla="*/ 233363 w 2000250"/>
              <a:gd name="connsiteY4" fmla="*/ 66725 h 562025"/>
              <a:gd name="connsiteX5" fmla="*/ 266700 w 2000250"/>
              <a:gd name="connsiteY5" fmla="*/ 142925 h 562025"/>
              <a:gd name="connsiteX6" fmla="*/ 300038 w 2000250"/>
              <a:gd name="connsiteY6" fmla="*/ 209600 h 562025"/>
              <a:gd name="connsiteX7" fmla="*/ 338138 w 2000250"/>
              <a:gd name="connsiteY7" fmla="*/ 261987 h 562025"/>
              <a:gd name="connsiteX8" fmla="*/ 400050 w 2000250"/>
              <a:gd name="connsiteY8" fmla="*/ 281037 h 562025"/>
              <a:gd name="connsiteX9" fmla="*/ 457200 w 2000250"/>
              <a:gd name="connsiteY9" fmla="*/ 252462 h 562025"/>
              <a:gd name="connsiteX10" fmla="*/ 519113 w 2000250"/>
              <a:gd name="connsiteY10" fmla="*/ 195312 h 562025"/>
              <a:gd name="connsiteX11" fmla="*/ 590550 w 2000250"/>
              <a:gd name="connsiteY11" fmla="*/ 138162 h 562025"/>
              <a:gd name="connsiteX12" fmla="*/ 633413 w 2000250"/>
              <a:gd name="connsiteY12" fmla="*/ 114350 h 562025"/>
              <a:gd name="connsiteX13" fmla="*/ 700088 w 2000250"/>
              <a:gd name="connsiteY13" fmla="*/ 119112 h 562025"/>
              <a:gd name="connsiteX14" fmla="*/ 742950 w 2000250"/>
              <a:gd name="connsiteY14" fmla="*/ 190550 h 562025"/>
              <a:gd name="connsiteX15" fmla="*/ 766763 w 2000250"/>
              <a:gd name="connsiteY15" fmla="*/ 242937 h 562025"/>
              <a:gd name="connsiteX16" fmla="*/ 790575 w 2000250"/>
              <a:gd name="connsiteY16" fmla="*/ 290562 h 562025"/>
              <a:gd name="connsiteX17" fmla="*/ 819150 w 2000250"/>
              <a:gd name="connsiteY17" fmla="*/ 338187 h 562025"/>
              <a:gd name="connsiteX18" fmla="*/ 852488 w 2000250"/>
              <a:gd name="connsiteY18" fmla="*/ 390575 h 562025"/>
              <a:gd name="connsiteX19" fmla="*/ 895350 w 2000250"/>
              <a:gd name="connsiteY19" fmla="*/ 462012 h 562025"/>
              <a:gd name="connsiteX20" fmla="*/ 942975 w 2000250"/>
              <a:gd name="connsiteY20" fmla="*/ 528687 h 562025"/>
              <a:gd name="connsiteX21" fmla="*/ 985838 w 2000250"/>
              <a:gd name="connsiteY21" fmla="*/ 547737 h 562025"/>
              <a:gd name="connsiteX22" fmla="*/ 1028700 w 2000250"/>
              <a:gd name="connsiteY22" fmla="*/ 533450 h 562025"/>
              <a:gd name="connsiteX23" fmla="*/ 1066800 w 2000250"/>
              <a:gd name="connsiteY23" fmla="*/ 423912 h 562025"/>
              <a:gd name="connsiteX24" fmla="*/ 1143000 w 2000250"/>
              <a:gd name="connsiteY24" fmla="*/ 171500 h 562025"/>
              <a:gd name="connsiteX25" fmla="*/ 1171575 w 2000250"/>
              <a:gd name="connsiteY25" fmla="*/ 109587 h 562025"/>
              <a:gd name="connsiteX26" fmla="*/ 1228725 w 2000250"/>
              <a:gd name="connsiteY26" fmla="*/ 76250 h 562025"/>
              <a:gd name="connsiteX27" fmla="*/ 1285875 w 2000250"/>
              <a:gd name="connsiteY27" fmla="*/ 85775 h 562025"/>
              <a:gd name="connsiteX28" fmla="*/ 1328738 w 2000250"/>
              <a:gd name="connsiteY28" fmla="*/ 128637 h 562025"/>
              <a:gd name="connsiteX29" fmla="*/ 1381125 w 2000250"/>
              <a:gd name="connsiteY29" fmla="*/ 214362 h 562025"/>
              <a:gd name="connsiteX30" fmla="*/ 1438275 w 2000250"/>
              <a:gd name="connsiteY30" fmla="*/ 271512 h 562025"/>
              <a:gd name="connsiteX31" fmla="*/ 1485900 w 2000250"/>
              <a:gd name="connsiteY31" fmla="*/ 295325 h 562025"/>
              <a:gd name="connsiteX32" fmla="*/ 1543050 w 2000250"/>
              <a:gd name="connsiteY32" fmla="*/ 266750 h 562025"/>
              <a:gd name="connsiteX33" fmla="*/ 1600200 w 2000250"/>
              <a:gd name="connsiteY33" fmla="*/ 204837 h 562025"/>
              <a:gd name="connsiteX34" fmla="*/ 1652947 w 2000250"/>
              <a:gd name="connsiteY34" fmla="*/ 166737 h 562025"/>
              <a:gd name="connsiteX35" fmla="*/ 1724025 w 2000250"/>
              <a:gd name="connsiteY35" fmla="*/ 157212 h 562025"/>
              <a:gd name="connsiteX36" fmla="*/ 1776413 w 2000250"/>
              <a:gd name="connsiteY36" fmla="*/ 200075 h 562025"/>
              <a:gd name="connsiteX37" fmla="*/ 1819275 w 2000250"/>
              <a:gd name="connsiteY37" fmla="*/ 257225 h 562025"/>
              <a:gd name="connsiteX38" fmla="*/ 1913450 w 2000250"/>
              <a:gd name="connsiteY38" fmla="*/ 466775 h 562025"/>
              <a:gd name="connsiteX39" fmla="*/ 2000250 w 2000250"/>
              <a:gd name="connsiteY39"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514350 w 1924050"/>
              <a:gd name="connsiteY10" fmla="*/ 138162 h 562025"/>
              <a:gd name="connsiteX11" fmla="*/ 557213 w 1924050"/>
              <a:gd name="connsiteY11" fmla="*/ 114350 h 562025"/>
              <a:gd name="connsiteX12" fmla="*/ 623888 w 1924050"/>
              <a:gd name="connsiteY12" fmla="*/ 119112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62075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0213 w 1924050"/>
              <a:gd name="connsiteY35" fmla="*/ 200075 h 562025"/>
              <a:gd name="connsiteX36" fmla="*/ 1743075 w 1924050"/>
              <a:gd name="connsiteY36" fmla="*/ 257225 h 562025"/>
              <a:gd name="connsiteX37" fmla="*/ 1837250 w 1924050"/>
              <a:gd name="connsiteY37" fmla="*/ 466775 h 562025"/>
              <a:gd name="connsiteX38" fmla="*/ 1924050 w 1924050"/>
              <a:gd name="connsiteY38"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496606 w 1924050"/>
              <a:gd name="connsiteY10" fmla="*/ 142924 h 562025"/>
              <a:gd name="connsiteX11" fmla="*/ 557213 w 1924050"/>
              <a:gd name="connsiteY11" fmla="*/ 114350 h 562025"/>
              <a:gd name="connsiteX12" fmla="*/ 623888 w 1924050"/>
              <a:gd name="connsiteY12" fmla="*/ 119112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62075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0213 w 1924050"/>
              <a:gd name="connsiteY35" fmla="*/ 200075 h 562025"/>
              <a:gd name="connsiteX36" fmla="*/ 1743075 w 1924050"/>
              <a:gd name="connsiteY36" fmla="*/ 257225 h 562025"/>
              <a:gd name="connsiteX37" fmla="*/ 1837250 w 1924050"/>
              <a:gd name="connsiteY37" fmla="*/ 466775 h 562025"/>
              <a:gd name="connsiteX38" fmla="*/ 1924050 w 1924050"/>
              <a:gd name="connsiteY38"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496606 w 1924050"/>
              <a:gd name="connsiteY10" fmla="*/ 142924 h 562025"/>
              <a:gd name="connsiteX11" fmla="*/ 557213 w 1924050"/>
              <a:gd name="connsiteY11" fmla="*/ 114350 h 562025"/>
              <a:gd name="connsiteX12" fmla="*/ 623888 w 1924050"/>
              <a:gd name="connsiteY12" fmla="*/ 131019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62075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0213 w 1924050"/>
              <a:gd name="connsiteY35" fmla="*/ 200075 h 562025"/>
              <a:gd name="connsiteX36" fmla="*/ 1743075 w 1924050"/>
              <a:gd name="connsiteY36" fmla="*/ 257225 h 562025"/>
              <a:gd name="connsiteX37" fmla="*/ 1837250 w 1924050"/>
              <a:gd name="connsiteY37" fmla="*/ 466775 h 562025"/>
              <a:gd name="connsiteX38" fmla="*/ 1924050 w 1924050"/>
              <a:gd name="connsiteY38"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496606 w 1924050"/>
              <a:gd name="connsiteY10" fmla="*/ 142924 h 562025"/>
              <a:gd name="connsiteX11" fmla="*/ 557213 w 1924050"/>
              <a:gd name="connsiteY11" fmla="*/ 114350 h 562025"/>
              <a:gd name="connsiteX12" fmla="*/ 623888 w 1924050"/>
              <a:gd name="connsiteY12" fmla="*/ 131019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47288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0213 w 1924050"/>
              <a:gd name="connsiteY35" fmla="*/ 200075 h 562025"/>
              <a:gd name="connsiteX36" fmla="*/ 1743075 w 1924050"/>
              <a:gd name="connsiteY36" fmla="*/ 257225 h 562025"/>
              <a:gd name="connsiteX37" fmla="*/ 1837250 w 1924050"/>
              <a:gd name="connsiteY37" fmla="*/ 466775 h 562025"/>
              <a:gd name="connsiteX38" fmla="*/ 1924050 w 1924050"/>
              <a:gd name="connsiteY38"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496606 w 1924050"/>
              <a:gd name="connsiteY10" fmla="*/ 142924 h 562025"/>
              <a:gd name="connsiteX11" fmla="*/ 557213 w 1924050"/>
              <a:gd name="connsiteY11" fmla="*/ 114350 h 562025"/>
              <a:gd name="connsiteX12" fmla="*/ 623888 w 1924050"/>
              <a:gd name="connsiteY12" fmla="*/ 131019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47288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9086 w 1924050"/>
              <a:gd name="connsiteY35" fmla="*/ 195313 h 562025"/>
              <a:gd name="connsiteX36" fmla="*/ 1743075 w 1924050"/>
              <a:gd name="connsiteY36" fmla="*/ 257225 h 562025"/>
              <a:gd name="connsiteX37" fmla="*/ 1837250 w 1924050"/>
              <a:gd name="connsiteY37" fmla="*/ 466775 h 562025"/>
              <a:gd name="connsiteX38" fmla="*/ 1924050 w 1924050"/>
              <a:gd name="connsiteY38"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496606 w 1924050"/>
              <a:gd name="connsiteY10" fmla="*/ 142924 h 562025"/>
              <a:gd name="connsiteX11" fmla="*/ 557213 w 1924050"/>
              <a:gd name="connsiteY11" fmla="*/ 114350 h 562025"/>
              <a:gd name="connsiteX12" fmla="*/ 623888 w 1924050"/>
              <a:gd name="connsiteY12" fmla="*/ 131019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47288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9086 w 1924050"/>
              <a:gd name="connsiteY35" fmla="*/ 195313 h 562025"/>
              <a:gd name="connsiteX36" fmla="*/ 1743075 w 1924050"/>
              <a:gd name="connsiteY36" fmla="*/ 257225 h 562025"/>
              <a:gd name="connsiteX37" fmla="*/ 1773222 w 1924050"/>
              <a:gd name="connsiteY37" fmla="*/ 354856 h 562025"/>
              <a:gd name="connsiteX38" fmla="*/ 1837250 w 1924050"/>
              <a:gd name="connsiteY38" fmla="*/ 466775 h 562025"/>
              <a:gd name="connsiteX39" fmla="*/ 1924050 w 1924050"/>
              <a:gd name="connsiteY39" fmla="*/ 562025 h 5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924050" h="562025">
                <a:moveTo>
                  <a:pt x="0" y="23862"/>
                </a:moveTo>
                <a:cubicBezTo>
                  <a:pt x="20637" y="5606"/>
                  <a:pt x="28575" y="844"/>
                  <a:pt x="47625" y="50"/>
                </a:cubicBezTo>
                <a:cubicBezTo>
                  <a:pt x="66675" y="-744"/>
                  <a:pt x="96044" y="7987"/>
                  <a:pt x="114300" y="19100"/>
                </a:cubicBezTo>
                <a:cubicBezTo>
                  <a:pt x="132556" y="30212"/>
                  <a:pt x="144463" y="46088"/>
                  <a:pt x="157163" y="66725"/>
                </a:cubicBezTo>
                <a:cubicBezTo>
                  <a:pt x="169863" y="87362"/>
                  <a:pt x="179388" y="119113"/>
                  <a:pt x="190500" y="142925"/>
                </a:cubicBezTo>
                <a:cubicBezTo>
                  <a:pt x="201613" y="166738"/>
                  <a:pt x="211932" y="189756"/>
                  <a:pt x="223838" y="209600"/>
                </a:cubicBezTo>
                <a:cubicBezTo>
                  <a:pt x="235744" y="229444"/>
                  <a:pt x="245269" y="250081"/>
                  <a:pt x="261938" y="261987"/>
                </a:cubicBezTo>
                <a:cubicBezTo>
                  <a:pt x="278607" y="273893"/>
                  <a:pt x="304006" y="282625"/>
                  <a:pt x="323850" y="281037"/>
                </a:cubicBezTo>
                <a:cubicBezTo>
                  <a:pt x="343694" y="279450"/>
                  <a:pt x="361156" y="266749"/>
                  <a:pt x="381000" y="252462"/>
                </a:cubicBezTo>
                <a:cubicBezTo>
                  <a:pt x="400844" y="238175"/>
                  <a:pt x="423645" y="213568"/>
                  <a:pt x="442913" y="195312"/>
                </a:cubicBezTo>
                <a:cubicBezTo>
                  <a:pt x="462181" y="177056"/>
                  <a:pt x="477556" y="156418"/>
                  <a:pt x="496606" y="142924"/>
                </a:cubicBezTo>
                <a:cubicBezTo>
                  <a:pt x="515656" y="129430"/>
                  <a:pt x="535999" y="116334"/>
                  <a:pt x="557213" y="114350"/>
                </a:cubicBezTo>
                <a:cubicBezTo>
                  <a:pt x="578427" y="112366"/>
                  <a:pt x="605632" y="118319"/>
                  <a:pt x="623888" y="131019"/>
                </a:cubicBezTo>
                <a:cubicBezTo>
                  <a:pt x="642144" y="143719"/>
                  <a:pt x="655638" y="171897"/>
                  <a:pt x="666750" y="190550"/>
                </a:cubicBezTo>
                <a:cubicBezTo>
                  <a:pt x="677862" y="209203"/>
                  <a:pt x="682626" y="226268"/>
                  <a:pt x="690563" y="242937"/>
                </a:cubicBezTo>
                <a:cubicBezTo>
                  <a:pt x="698500" y="259606"/>
                  <a:pt x="705644" y="274687"/>
                  <a:pt x="714375" y="290562"/>
                </a:cubicBezTo>
                <a:cubicBezTo>
                  <a:pt x="723106" y="306437"/>
                  <a:pt x="732631" y="321518"/>
                  <a:pt x="742950" y="338187"/>
                </a:cubicBezTo>
                <a:cubicBezTo>
                  <a:pt x="753269" y="354856"/>
                  <a:pt x="763588" y="369938"/>
                  <a:pt x="776288" y="390575"/>
                </a:cubicBezTo>
                <a:cubicBezTo>
                  <a:pt x="788988" y="411212"/>
                  <a:pt x="804069" y="438993"/>
                  <a:pt x="819150" y="462012"/>
                </a:cubicBezTo>
                <a:cubicBezTo>
                  <a:pt x="834231" y="485031"/>
                  <a:pt x="851694" y="514400"/>
                  <a:pt x="866775" y="528687"/>
                </a:cubicBezTo>
                <a:cubicBezTo>
                  <a:pt x="881856" y="542975"/>
                  <a:pt x="895351" y="546943"/>
                  <a:pt x="909638" y="547737"/>
                </a:cubicBezTo>
                <a:cubicBezTo>
                  <a:pt x="923925" y="548531"/>
                  <a:pt x="939006" y="554087"/>
                  <a:pt x="952500" y="533450"/>
                </a:cubicBezTo>
                <a:cubicBezTo>
                  <a:pt x="965994" y="512813"/>
                  <a:pt x="971550" y="484237"/>
                  <a:pt x="990600" y="423912"/>
                </a:cubicBezTo>
                <a:cubicBezTo>
                  <a:pt x="1009650" y="363587"/>
                  <a:pt x="1049338" y="223887"/>
                  <a:pt x="1066800" y="171500"/>
                </a:cubicBezTo>
                <a:cubicBezTo>
                  <a:pt x="1084262" y="119113"/>
                  <a:pt x="1081088" y="125462"/>
                  <a:pt x="1095375" y="109587"/>
                </a:cubicBezTo>
                <a:cubicBezTo>
                  <a:pt x="1109663" y="93712"/>
                  <a:pt x="1133475" y="80219"/>
                  <a:pt x="1152525" y="76250"/>
                </a:cubicBezTo>
                <a:cubicBezTo>
                  <a:pt x="1171575" y="72281"/>
                  <a:pt x="1193006" y="77044"/>
                  <a:pt x="1209675" y="85775"/>
                </a:cubicBezTo>
                <a:cubicBezTo>
                  <a:pt x="1226344" y="94506"/>
                  <a:pt x="1236663" y="107206"/>
                  <a:pt x="1252538" y="128637"/>
                </a:cubicBezTo>
                <a:cubicBezTo>
                  <a:pt x="1268413" y="150068"/>
                  <a:pt x="1289133" y="190550"/>
                  <a:pt x="1304925" y="214362"/>
                </a:cubicBezTo>
                <a:cubicBezTo>
                  <a:pt x="1320717" y="238175"/>
                  <a:pt x="1329826" y="258018"/>
                  <a:pt x="1347288" y="271512"/>
                </a:cubicBezTo>
                <a:cubicBezTo>
                  <a:pt x="1364750" y="285006"/>
                  <a:pt x="1389773" y="296119"/>
                  <a:pt x="1409700" y="295325"/>
                </a:cubicBezTo>
                <a:cubicBezTo>
                  <a:pt x="1429627" y="294531"/>
                  <a:pt x="1447800" y="281831"/>
                  <a:pt x="1466850" y="266750"/>
                </a:cubicBezTo>
                <a:cubicBezTo>
                  <a:pt x="1485900" y="251669"/>
                  <a:pt x="1505684" y="221506"/>
                  <a:pt x="1524000" y="204837"/>
                </a:cubicBezTo>
                <a:cubicBezTo>
                  <a:pt x="1542316" y="188168"/>
                  <a:pt x="1556110" y="174675"/>
                  <a:pt x="1576747" y="166737"/>
                </a:cubicBezTo>
                <a:cubicBezTo>
                  <a:pt x="1597385" y="158800"/>
                  <a:pt x="1625769" y="152449"/>
                  <a:pt x="1647825" y="157212"/>
                </a:cubicBezTo>
                <a:cubicBezTo>
                  <a:pt x="1669881" y="161975"/>
                  <a:pt x="1693211" y="178644"/>
                  <a:pt x="1709086" y="195313"/>
                </a:cubicBezTo>
                <a:cubicBezTo>
                  <a:pt x="1724961" y="211982"/>
                  <a:pt x="1732386" y="230635"/>
                  <a:pt x="1743075" y="257225"/>
                </a:cubicBezTo>
                <a:cubicBezTo>
                  <a:pt x="1753764" y="283815"/>
                  <a:pt x="1757526" y="319931"/>
                  <a:pt x="1773222" y="354856"/>
                </a:cubicBezTo>
                <a:cubicBezTo>
                  <a:pt x="1788918" y="389781"/>
                  <a:pt x="1812605" y="430660"/>
                  <a:pt x="1837250" y="466775"/>
                </a:cubicBezTo>
                <a:cubicBezTo>
                  <a:pt x="1867412" y="517575"/>
                  <a:pt x="1915280" y="546150"/>
                  <a:pt x="1924050" y="562025"/>
                </a:cubicBezTo>
              </a:path>
            </a:pathLst>
          </a:custGeom>
          <a:noFill/>
          <a:ln w="19050">
            <a:solidFill>
              <a:schemeClr val="tx2"/>
            </a:solidFill>
            <a:prstDash val="sysDot"/>
            <a:headEnd type="none"/>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3" name="Straight Connector 22"/>
          <p:cNvCxnSpPr>
            <a:cxnSpLocks/>
            <a:stCxn id="19" idx="1"/>
          </p:cNvCxnSpPr>
          <p:nvPr/>
        </p:nvCxnSpPr>
        <p:spPr>
          <a:xfrm>
            <a:off x="5969265" y="1938429"/>
            <a:ext cx="9158" cy="1632180"/>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a:cxnSpLocks/>
          </p:cNvCxnSpPr>
          <p:nvPr/>
        </p:nvCxnSpPr>
        <p:spPr>
          <a:xfrm>
            <a:off x="6173486" y="2438400"/>
            <a:ext cx="0" cy="1127919"/>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a:cxnSpLocks/>
          </p:cNvCxnSpPr>
          <p:nvPr/>
        </p:nvCxnSpPr>
        <p:spPr>
          <a:xfrm>
            <a:off x="6366682" y="3200400"/>
            <a:ext cx="0" cy="365918"/>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a:cxnSpLocks/>
          </p:cNvCxnSpPr>
          <p:nvPr/>
        </p:nvCxnSpPr>
        <p:spPr>
          <a:xfrm>
            <a:off x="6556003" y="2971800"/>
            <a:ext cx="0" cy="594518"/>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a:cxnSpLocks/>
          </p:cNvCxnSpPr>
          <p:nvPr/>
        </p:nvCxnSpPr>
        <p:spPr>
          <a:xfrm>
            <a:off x="6749193" y="2514600"/>
            <a:ext cx="5749" cy="1061203"/>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a:cxnSpLocks/>
          </p:cNvCxnSpPr>
          <p:nvPr/>
        </p:nvCxnSpPr>
        <p:spPr>
          <a:xfrm>
            <a:off x="6938519" y="2667000"/>
            <a:ext cx="0" cy="899318"/>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a:cxnSpLocks/>
          </p:cNvCxnSpPr>
          <p:nvPr/>
        </p:nvCxnSpPr>
        <p:spPr>
          <a:xfrm>
            <a:off x="7321034" y="3575804"/>
            <a:ext cx="0" cy="876990"/>
          </a:xfrm>
          <a:prstGeom prst="line">
            <a:avLst/>
          </a:prstGeom>
          <a:ln w="28575">
            <a:solidFill>
              <a:srgbClr val="C00000"/>
            </a:solidFill>
            <a:headEnd type="none"/>
            <a:tailEnd type="ova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a:cxnSpLocks/>
          </p:cNvCxnSpPr>
          <p:nvPr/>
        </p:nvCxnSpPr>
        <p:spPr>
          <a:xfrm>
            <a:off x="7479191" y="3575803"/>
            <a:ext cx="0" cy="462797"/>
          </a:xfrm>
          <a:prstGeom prst="line">
            <a:avLst/>
          </a:prstGeom>
          <a:ln w="28575">
            <a:solidFill>
              <a:srgbClr val="C00000"/>
            </a:solidFill>
            <a:headEnd type="none"/>
            <a:tailEnd type="ova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a:cxnSpLocks/>
            <a:stCxn id="19" idx="24"/>
          </p:cNvCxnSpPr>
          <p:nvPr/>
        </p:nvCxnSpPr>
        <p:spPr>
          <a:xfrm flipH="1">
            <a:off x="7668521" y="2446361"/>
            <a:ext cx="2041" cy="1124242"/>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a:cxnSpLocks/>
            <a:stCxn id="19" idx="26"/>
          </p:cNvCxnSpPr>
          <p:nvPr/>
        </p:nvCxnSpPr>
        <p:spPr>
          <a:xfrm flipH="1">
            <a:off x="7846253" y="2335944"/>
            <a:ext cx="9904" cy="1234665"/>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a:cxnSpLocks/>
          </p:cNvCxnSpPr>
          <p:nvPr/>
        </p:nvCxnSpPr>
        <p:spPr>
          <a:xfrm flipH="1">
            <a:off x="8031848" y="3048000"/>
            <a:ext cx="11453" cy="518318"/>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a:cxnSpLocks/>
          </p:cNvCxnSpPr>
          <p:nvPr/>
        </p:nvCxnSpPr>
        <p:spPr>
          <a:xfrm>
            <a:off x="8248082" y="3200400"/>
            <a:ext cx="0" cy="375403"/>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a:cxnSpLocks/>
          </p:cNvCxnSpPr>
          <p:nvPr/>
        </p:nvCxnSpPr>
        <p:spPr>
          <a:xfrm>
            <a:off x="8441272" y="2721336"/>
            <a:ext cx="0" cy="844982"/>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a:cxnSpLocks/>
          </p:cNvCxnSpPr>
          <p:nvPr/>
        </p:nvCxnSpPr>
        <p:spPr>
          <a:xfrm flipH="1">
            <a:off x="8627405" y="2743200"/>
            <a:ext cx="10920" cy="832603"/>
          </a:xfrm>
          <a:prstGeom prst="line">
            <a:avLst/>
          </a:prstGeom>
          <a:ln w="28575">
            <a:solidFill>
              <a:srgbClr val="C00000"/>
            </a:solidFill>
            <a:headEnd type="oval"/>
          </a:ln>
          <a:effectLst/>
        </p:spPr>
        <p:style>
          <a:lnRef idx="2">
            <a:schemeClr val="accent1"/>
          </a:lnRef>
          <a:fillRef idx="0">
            <a:schemeClr val="accent1"/>
          </a:fillRef>
          <a:effectRef idx="1">
            <a:schemeClr val="accent1"/>
          </a:effectRef>
          <a:fontRef idx="minor">
            <a:schemeClr val="tx1"/>
          </a:fontRef>
        </p:style>
      </p:cxnSp>
      <p:grpSp>
        <p:nvGrpSpPr>
          <p:cNvPr id="55" name="Group 54">
            <a:extLst>
              <a:ext uri="{FF2B5EF4-FFF2-40B4-BE49-F238E27FC236}">
                <a16:creationId xmlns:a16="http://schemas.microsoft.com/office/drawing/2014/main" id="{BCB8B99C-9490-D64A-BC40-12C50A5BC6CF}"/>
              </a:ext>
            </a:extLst>
          </p:cNvPr>
          <p:cNvGrpSpPr/>
          <p:nvPr/>
        </p:nvGrpSpPr>
        <p:grpSpPr>
          <a:xfrm>
            <a:off x="904487" y="4684962"/>
            <a:ext cx="1848968" cy="369332"/>
            <a:chOff x="600160" y="5641330"/>
            <a:chExt cx="1848968" cy="369332"/>
          </a:xfrm>
        </p:grpSpPr>
        <p:sp>
          <p:nvSpPr>
            <p:cNvPr id="12" name="Rectangle 180"/>
            <p:cNvSpPr>
              <a:spLocks noChangeArrowheads="1"/>
            </p:cNvSpPr>
            <p:nvPr/>
          </p:nvSpPr>
          <p:spPr bwMode="auto">
            <a:xfrm>
              <a:off x="2025059" y="5670316"/>
              <a:ext cx="424069"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fontAlgn="base">
                <a:spcBef>
                  <a:spcPct val="0"/>
                </a:spcBef>
                <a:spcAft>
                  <a:spcPct val="0"/>
                </a:spcAft>
                <a:defRPr>
                  <a:solidFill>
                    <a:schemeClr val="tx1"/>
                  </a:solidFill>
                  <a:latin typeface="Arial" pitchFamily="34" charset="0"/>
                  <a:cs typeface="Arial" pitchFamily="34" charset="0"/>
                </a:defRPr>
              </a:lvl2pPr>
              <a:lvl3pPr fontAlgn="base">
                <a:spcBef>
                  <a:spcPct val="0"/>
                </a:spcBef>
                <a:spcAft>
                  <a:spcPct val="0"/>
                </a:spcAft>
                <a:defRPr>
                  <a:solidFill>
                    <a:schemeClr val="tx1"/>
                  </a:solidFill>
                  <a:latin typeface="Arial" pitchFamily="34" charset="0"/>
                  <a:cs typeface="Arial" pitchFamily="34" charset="0"/>
                </a:defRPr>
              </a:lvl3pPr>
              <a:lvl4pPr fontAlgn="base">
                <a:spcBef>
                  <a:spcPct val="0"/>
                </a:spcBef>
                <a:spcAft>
                  <a:spcPct val="0"/>
                </a:spcAft>
                <a:defRPr>
                  <a:solidFill>
                    <a:schemeClr val="tx1"/>
                  </a:solidFill>
                  <a:latin typeface="Arial" pitchFamily="34" charset="0"/>
                  <a:cs typeface="Arial" pitchFamily="34" charset="0"/>
                </a:defRPr>
              </a:lvl4pPr>
              <a:lvl5pPr fontAlgn="base">
                <a:spcBef>
                  <a:spcPct val="0"/>
                </a:spcBef>
                <a:spcAft>
                  <a:spcPct val="0"/>
                </a:spcAft>
                <a:defRPr>
                  <a:solidFill>
                    <a:schemeClr val="tx1"/>
                  </a:solidFill>
                  <a:latin typeface="Arial" pitchFamily="34" charset="0"/>
                  <a:cs typeface="Arial" pitchFamily="34" charset="0"/>
                </a:defRPr>
              </a:lvl5pPr>
              <a:lvl6pPr fontAlgn="base">
                <a:spcBef>
                  <a:spcPct val="0"/>
                </a:spcBef>
                <a:spcAft>
                  <a:spcPct val="0"/>
                </a:spcAft>
                <a:defRPr>
                  <a:solidFill>
                    <a:schemeClr val="tx1"/>
                  </a:solidFill>
                  <a:latin typeface="Arial" pitchFamily="34" charset="0"/>
                  <a:cs typeface="Arial" pitchFamily="34" charset="0"/>
                </a:defRPr>
              </a:lvl6pPr>
              <a:lvl7pPr fontAlgn="base">
                <a:spcBef>
                  <a:spcPct val="0"/>
                </a:spcBef>
                <a:spcAft>
                  <a:spcPct val="0"/>
                </a:spcAft>
                <a:defRPr>
                  <a:solidFill>
                    <a:schemeClr val="tx1"/>
                  </a:solidFill>
                  <a:latin typeface="Arial" pitchFamily="34" charset="0"/>
                  <a:cs typeface="Arial" pitchFamily="34" charset="0"/>
                </a:defRPr>
              </a:lvl7pPr>
              <a:lvl8pPr fontAlgn="base">
                <a:spcBef>
                  <a:spcPct val="0"/>
                </a:spcBef>
                <a:spcAft>
                  <a:spcPct val="0"/>
                </a:spcAft>
                <a:defRPr>
                  <a:solidFill>
                    <a:schemeClr val="tx1"/>
                  </a:solidFill>
                  <a:latin typeface="Arial" pitchFamily="34" charset="0"/>
                  <a:cs typeface="Arial" pitchFamily="34" charset="0"/>
                </a:defRPr>
              </a:lvl8pPr>
              <a:lvl9pPr fontAlgn="base">
                <a:spcBef>
                  <a:spcPct val="0"/>
                </a:spcBef>
                <a:spcAft>
                  <a:spcPct val="0"/>
                </a:spcAft>
                <a:defRPr>
                  <a:solidFill>
                    <a:schemeClr val="tx1"/>
                  </a:solidFill>
                  <a:latin typeface="Arial" pitchFamily="34" charset="0"/>
                  <a:cs typeface="Arial"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lang="en-US" altLang="en-US" sz="1900" i="1" dirty="0">
                  <a:solidFill>
                    <a:srgbClr val="C00000"/>
                  </a:solidFill>
                  <a:latin typeface="Times New Roman" panose="02020603050405020304" pitchFamily="18" charset="0"/>
                  <a:cs typeface="Times New Roman" panose="02020603050405020304" pitchFamily="18" charset="0"/>
                </a:rPr>
                <a:t>x</a:t>
              </a:r>
              <a:r>
                <a:rPr lang="en-US" altLang="en-US" sz="1900" dirty="0">
                  <a:solidFill>
                    <a:srgbClr val="C00000"/>
                  </a:solidFill>
                  <a:latin typeface="Times New Roman" panose="02020603050405020304" pitchFamily="18" charset="0"/>
                  <a:cs typeface="Times New Roman" panose="02020603050405020304" pitchFamily="18" charset="0"/>
                </a:rPr>
                <a:t>(</a:t>
              </a:r>
              <a:r>
                <a:rPr lang="en-US" altLang="en-US" sz="1900" i="1" dirty="0">
                  <a:solidFill>
                    <a:srgbClr val="C00000"/>
                  </a:solidFill>
                  <a:latin typeface="Times New Roman" panose="02020603050405020304" pitchFamily="18" charset="0"/>
                  <a:cs typeface="Times New Roman" panose="02020603050405020304" pitchFamily="18" charset="0"/>
                </a:rPr>
                <a:t>t</a:t>
              </a:r>
              <a:r>
                <a:rPr lang="en-US" altLang="en-US" sz="1900" dirty="0">
                  <a:solidFill>
                    <a:srgbClr val="C00000"/>
                  </a:solidFill>
                  <a:latin typeface="Times New Roman" panose="02020603050405020304" pitchFamily="18" charset="0"/>
                  <a:cs typeface="Times New Roman" panose="02020603050405020304" pitchFamily="18" charset="0"/>
                </a:rPr>
                <a:t>)</a:t>
              </a:r>
              <a:endParaRPr kumimoji="0" lang="en-US" altLang="en-US" sz="1800" b="0" u="none" strike="noStrike" cap="none" normalizeH="0" baseline="0" dirty="0">
                <a:ln>
                  <a:noFill/>
                </a:ln>
                <a:solidFill>
                  <a:srgbClr val="C00000"/>
                </a:solidFill>
                <a:effectLst/>
                <a:latin typeface="Times New Roman" panose="02020603050405020304" pitchFamily="18" charset="0"/>
                <a:cs typeface="Times New Roman" panose="02020603050405020304" pitchFamily="18" charset="0"/>
              </a:endParaRPr>
            </a:p>
          </p:txBody>
        </p:sp>
        <p:sp>
          <p:nvSpPr>
            <p:cNvPr id="37" name="Rectangle 36"/>
            <p:cNvSpPr/>
            <p:nvPr/>
          </p:nvSpPr>
          <p:spPr>
            <a:xfrm>
              <a:off x="600160" y="5641330"/>
              <a:ext cx="1457450" cy="369332"/>
            </a:xfrm>
            <a:prstGeom prst="rect">
              <a:avLst/>
            </a:prstGeom>
          </p:spPr>
          <p:txBody>
            <a:bodyPr wrap="none">
              <a:spAutoFit/>
            </a:bodyPr>
            <a:lstStyle/>
            <a:p>
              <a:r>
                <a:rPr lang="en-US" dirty="0"/>
                <a:t>Analog signal </a:t>
              </a:r>
            </a:p>
          </p:txBody>
        </p:sp>
      </p:grpSp>
      <p:grpSp>
        <p:nvGrpSpPr>
          <p:cNvPr id="54" name="Group 53">
            <a:extLst>
              <a:ext uri="{FF2B5EF4-FFF2-40B4-BE49-F238E27FC236}">
                <a16:creationId xmlns:a16="http://schemas.microsoft.com/office/drawing/2014/main" id="{65FA140B-53D7-EF4B-B17B-DC1F158A13CD}"/>
              </a:ext>
            </a:extLst>
          </p:cNvPr>
          <p:cNvGrpSpPr/>
          <p:nvPr/>
        </p:nvGrpSpPr>
        <p:grpSpPr>
          <a:xfrm>
            <a:off x="6494342" y="4719934"/>
            <a:ext cx="1843181" cy="369332"/>
            <a:chOff x="6063857" y="5447034"/>
            <a:chExt cx="1843181" cy="369332"/>
          </a:xfrm>
        </p:grpSpPr>
        <p:sp>
          <p:nvSpPr>
            <p:cNvPr id="21" name="Rectangle 180"/>
            <p:cNvSpPr>
              <a:spLocks noChangeArrowheads="1"/>
            </p:cNvSpPr>
            <p:nvPr/>
          </p:nvSpPr>
          <p:spPr bwMode="auto">
            <a:xfrm>
              <a:off x="7482969" y="5489006"/>
              <a:ext cx="424069"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fontAlgn="base">
                <a:spcBef>
                  <a:spcPct val="0"/>
                </a:spcBef>
                <a:spcAft>
                  <a:spcPct val="0"/>
                </a:spcAft>
                <a:defRPr>
                  <a:solidFill>
                    <a:schemeClr val="tx1"/>
                  </a:solidFill>
                  <a:latin typeface="Arial" pitchFamily="34" charset="0"/>
                  <a:cs typeface="Arial" pitchFamily="34" charset="0"/>
                </a:defRPr>
              </a:lvl2pPr>
              <a:lvl3pPr fontAlgn="base">
                <a:spcBef>
                  <a:spcPct val="0"/>
                </a:spcBef>
                <a:spcAft>
                  <a:spcPct val="0"/>
                </a:spcAft>
                <a:defRPr>
                  <a:solidFill>
                    <a:schemeClr val="tx1"/>
                  </a:solidFill>
                  <a:latin typeface="Arial" pitchFamily="34" charset="0"/>
                  <a:cs typeface="Arial" pitchFamily="34" charset="0"/>
                </a:defRPr>
              </a:lvl3pPr>
              <a:lvl4pPr fontAlgn="base">
                <a:spcBef>
                  <a:spcPct val="0"/>
                </a:spcBef>
                <a:spcAft>
                  <a:spcPct val="0"/>
                </a:spcAft>
                <a:defRPr>
                  <a:solidFill>
                    <a:schemeClr val="tx1"/>
                  </a:solidFill>
                  <a:latin typeface="Arial" pitchFamily="34" charset="0"/>
                  <a:cs typeface="Arial" pitchFamily="34" charset="0"/>
                </a:defRPr>
              </a:lvl4pPr>
              <a:lvl5pPr fontAlgn="base">
                <a:spcBef>
                  <a:spcPct val="0"/>
                </a:spcBef>
                <a:spcAft>
                  <a:spcPct val="0"/>
                </a:spcAft>
                <a:defRPr>
                  <a:solidFill>
                    <a:schemeClr val="tx1"/>
                  </a:solidFill>
                  <a:latin typeface="Arial" pitchFamily="34" charset="0"/>
                  <a:cs typeface="Arial" pitchFamily="34" charset="0"/>
                </a:defRPr>
              </a:lvl5pPr>
              <a:lvl6pPr fontAlgn="base">
                <a:spcBef>
                  <a:spcPct val="0"/>
                </a:spcBef>
                <a:spcAft>
                  <a:spcPct val="0"/>
                </a:spcAft>
                <a:defRPr>
                  <a:solidFill>
                    <a:schemeClr val="tx1"/>
                  </a:solidFill>
                  <a:latin typeface="Arial" pitchFamily="34" charset="0"/>
                  <a:cs typeface="Arial" pitchFamily="34" charset="0"/>
                </a:defRPr>
              </a:lvl6pPr>
              <a:lvl7pPr fontAlgn="base">
                <a:spcBef>
                  <a:spcPct val="0"/>
                </a:spcBef>
                <a:spcAft>
                  <a:spcPct val="0"/>
                </a:spcAft>
                <a:defRPr>
                  <a:solidFill>
                    <a:schemeClr val="tx1"/>
                  </a:solidFill>
                  <a:latin typeface="Arial" pitchFamily="34" charset="0"/>
                  <a:cs typeface="Arial" pitchFamily="34" charset="0"/>
                </a:defRPr>
              </a:lvl7pPr>
              <a:lvl8pPr fontAlgn="base">
                <a:spcBef>
                  <a:spcPct val="0"/>
                </a:spcBef>
                <a:spcAft>
                  <a:spcPct val="0"/>
                </a:spcAft>
                <a:defRPr>
                  <a:solidFill>
                    <a:schemeClr val="tx1"/>
                  </a:solidFill>
                  <a:latin typeface="Arial" pitchFamily="34" charset="0"/>
                  <a:cs typeface="Arial" pitchFamily="34" charset="0"/>
                </a:defRPr>
              </a:lvl8pPr>
              <a:lvl9pPr fontAlgn="base">
                <a:spcBef>
                  <a:spcPct val="0"/>
                </a:spcBef>
                <a:spcAft>
                  <a:spcPct val="0"/>
                </a:spcAft>
                <a:defRPr>
                  <a:solidFill>
                    <a:schemeClr val="tx1"/>
                  </a:solidFill>
                  <a:latin typeface="Arial" pitchFamily="34" charset="0"/>
                  <a:cs typeface="Arial"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lang="en-US" altLang="en-US" sz="1900" i="1" dirty="0">
                  <a:solidFill>
                    <a:srgbClr val="C00000"/>
                  </a:solidFill>
                  <a:latin typeface="Times New Roman" panose="02020603050405020304" pitchFamily="18" charset="0"/>
                  <a:cs typeface="Times New Roman" panose="02020603050405020304" pitchFamily="18" charset="0"/>
                </a:rPr>
                <a:t>x</a:t>
              </a:r>
              <a:r>
                <a:rPr lang="en-US" altLang="en-US" sz="1900" dirty="0">
                  <a:solidFill>
                    <a:srgbClr val="C00000"/>
                  </a:solidFill>
                  <a:latin typeface="Times New Roman" panose="02020603050405020304" pitchFamily="18" charset="0"/>
                  <a:cs typeface="Times New Roman" panose="02020603050405020304" pitchFamily="18" charset="0"/>
                </a:rPr>
                <a:t>(</a:t>
              </a:r>
              <a:r>
                <a:rPr lang="en-US" altLang="en-US" sz="1900" i="1" dirty="0">
                  <a:solidFill>
                    <a:srgbClr val="C00000"/>
                  </a:solidFill>
                  <a:latin typeface="Times New Roman" panose="02020603050405020304" pitchFamily="18" charset="0"/>
                  <a:cs typeface="Times New Roman" panose="02020603050405020304" pitchFamily="18" charset="0"/>
                </a:rPr>
                <a:t>n</a:t>
              </a:r>
              <a:r>
                <a:rPr lang="en-US" altLang="en-US" sz="1900" dirty="0">
                  <a:solidFill>
                    <a:srgbClr val="C00000"/>
                  </a:solidFill>
                  <a:latin typeface="Times New Roman" panose="02020603050405020304" pitchFamily="18" charset="0"/>
                  <a:cs typeface="Times New Roman" panose="02020603050405020304" pitchFamily="18" charset="0"/>
                </a:rPr>
                <a:t>)</a:t>
              </a:r>
              <a:endParaRPr kumimoji="0" lang="en-US" altLang="en-US" sz="1800" u="none" strike="noStrike" cap="none" normalizeH="0" baseline="0" dirty="0">
                <a:ln>
                  <a:noFill/>
                </a:ln>
                <a:solidFill>
                  <a:srgbClr val="C00000"/>
                </a:solidFill>
                <a:effectLst/>
                <a:latin typeface="Times New Roman" panose="02020603050405020304" pitchFamily="18" charset="0"/>
                <a:cs typeface="Times New Roman" panose="02020603050405020304" pitchFamily="18" charset="0"/>
              </a:endParaRPr>
            </a:p>
          </p:txBody>
        </p:sp>
        <p:sp>
          <p:nvSpPr>
            <p:cNvPr id="38" name="Rectangle 37"/>
            <p:cNvSpPr/>
            <p:nvPr/>
          </p:nvSpPr>
          <p:spPr>
            <a:xfrm>
              <a:off x="6063857" y="5447034"/>
              <a:ext cx="1412566" cy="369332"/>
            </a:xfrm>
            <a:prstGeom prst="rect">
              <a:avLst/>
            </a:prstGeom>
          </p:spPr>
          <p:txBody>
            <a:bodyPr wrap="none">
              <a:spAutoFit/>
            </a:bodyPr>
            <a:lstStyle/>
            <a:p>
              <a:r>
                <a:rPr lang="en-US" dirty="0"/>
                <a:t>Digital values</a:t>
              </a:r>
            </a:p>
          </p:txBody>
        </p:sp>
      </p:grpSp>
      <p:sp>
        <p:nvSpPr>
          <p:cNvPr id="41" name="Slide Number Placeholder 40"/>
          <p:cNvSpPr>
            <a:spLocks noGrp="1"/>
          </p:cNvSpPr>
          <p:nvPr>
            <p:ph type="sldNum" sz="quarter" idx="12"/>
          </p:nvPr>
        </p:nvSpPr>
        <p:spPr/>
        <p:txBody>
          <a:bodyPr/>
          <a:lstStyle/>
          <a:p>
            <a:fld id="{EA7C8D44-3667-46F6-9772-CC52308E2A7F}" type="slidenum">
              <a:rPr kumimoji="0" lang="en-US" smtClean="0"/>
              <a:pPr/>
              <a:t>2</a:t>
            </a:fld>
            <a:endParaRPr kumimoji="0" lang="en-US" dirty="0"/>
          </a:p>
        </p:txBody>
      </p:sp>
      <p:sp>
        <p:nvSpPr>
          <p:cNvPr id="51" name="Freeform 50">
            <a:extLst>
              <a:ext uri="{FF2B5EF4-FFF2-40B4-BE49-F238E27FC236}">
                <a16:creationId xmlns:a16="http://schemas.microsoft.com/office/drawing/2014/main" id="{E5384BF8-DECA-6041-84BA-77DFB9BA4C28}"/>
              </a:ext>
            </a:extLst>
          </p:cNvPr>
          <p:cNvSpPr/>
          <p:nvPr/>
        </p:nvSpPr>
        <p:spPr>
          <a:xfrm>
            <a:off x="356809" y="1960675"/>
            <a:ext cx="3124200" cy="2606162"/>
          </a:xfrm>
          <a:custGeom>
            <a:avLst/>
            <a:gdLst>
              <a:gd name="connsiteX0" fmla="*/ 0 w 3100388"/>
              <a:gd name="connsiteY0" fmla="*/ 109587 h 719523"/>
              <a:gd name="connsiteX1" fmla="*/ 76200 w 3100388"/>
              <a:gd name="connsiteY1" fmla="*/ 23862 h 719523"/>
              <a:gd name="connsiteX2" fmla="*/ 123825 w 3100388"/>
              <a:gd name="connsiteY2" fmla="*/ 50 h 719523"/>
              <a:gd name="connsiteX3" fmla="*/ 190500 w 3100388"/>
              <a:gd name="connsiteY3" fmla="*/ 19100 h 719523"/>
              <a:gd name="connsiteX4" fmla="*/ 233363 w 3100388"/>
              <a:gd name="connsiteY4" fmla="*/ 66725 h 719523"/>
              <a:gd name="connsiteX5" fmla="*/ 266700 w 3100388"/>
              <a:gd name="connsiteY5" fmla="*/ 142925 h 719523"/>
              <a:gd name="connsiteX6" fmla="*/ 300038 w 3100388"/>
              <a:gd name="connsiteY6" fmla="*/ 209600 h 719523"/>
              <a:gd name="connsiteX7" fmla="*/ 338138 w 3100388"/>
              <a:gd name="connsiteY7" fmla="*/ 261987 h 719523"/>
              <a:gd name="connsiteX8" fmla="*/ 400050 w 3100388"/>
              <a:gd name="connsiteY8" fmla="*/ 281037 h 719523"/>
              <a:gd name="connsiteX9" fmla="*/ 457200 w 3100388"/>
              <a:gd name="connsiteY9" fmla="*/ 252462 h 719523"/>
              <a:gd name="connsiteX10" fmla="*/ 519113 w 3100388"/>
              <a:gd name="connsiteY10" fmla="*/ 195312 h 719523"/>
              <a:gd name="connsiteX11" fmla="*/ 590550 w 3100388"/>
              <a:gd name="connsiteY11" fmla="*/ 138162 h 719523"/>
              <a:gd name="connsiteX12" fmla="*/ 633413 w 3100388"/>
              <a:gd name="connsiteY12" fmla="*/ 114350 h 719523"/>
              <a:gd name="connsiteX13" fmla="*/ 700088 w 3100388"/>
              <a:gd name="connsiteY13" fmla="*/ 119112 h 719523"/>
              <a:gd name="connsiteX14" fmla="*/ 742950 w 3100388"/>
              <a:gd name="connsiteY14" fmla="*/ 190550 h 719523"/>
              <a:gd name="connsiteX15" fmla="*/ 766763 w 3100388"/>
              <a:gd name="connsiteY15" fmla="*/ 242937 h 719523"/>
              <a:gd name="connsiteX16" fmla="*/ 790575 w 3100388"/>
              <a:gd name="connsiteY16" fmla="*/ 290562 h 719523"/>
              <a:gd name="connsiteX17" fmla="*/ 819150 w 3100388"/>
              <a:gd name="connsiteY17" fmla="*/ 338187 h 719523"/>
              <a:gd name="connsiteX18" fmla="*/ 852488 w 3100388"/>
              <a:gd name="connsiteY18" fmla="*/ 390575 h 719523"/>
              <a:gd name="connsiteX19" fmla="*/ 895350 w 3100388"/>
              <a:gd name="connsiteY19" fmla="*/ 462012 h 719523"/>
              <a:gd name="connsiteX20" fmla="*/ 942975 w 3100388"/>
              <a:gd name="connsiteY20" fmla="*/ 528687 h 719523"/>
              <a:gd name="connsiteX21" fmla="*/ 985838 w 3100388"/>
              <a:gd name="connsiteY21" fmla="*/ 547737 h 719523"/>
              <a:gd name="connsiteX22" fmla="*/ 1028700 w 3100388"/>
              <a:gd name="connsiteY22" fmla="*/ 533450 h 719523"/>
              <a:gd name="connsiteX23" fmla="*/ 1066800 w 3100388"/>
              <a:gd name="connsiteY23" fmla="*/ 423912 h 719523"/>
              <a:gd name="connsiteX24" fmla="*/ 1143000 w 3100388"/>
              <a:gd name="connsiteY24" fmla="*/ 171500 h 719523"/>
              <a:gd name="connsiteX25" fmla="*/ 1171575 w 3100388"/>
              <a:gd name="connsiteY25" fmla="*/ 109587 h 719523"/>
              <a:gd name="connsiteX26" fmla="*/ 1228725 w 3100388"/>
              <a:gd name="connsiteY26" fmla="*/ 76250 h 719523"/>
              <a:gd name="connsiteX27" fmla="*/ 1285875 w 3100388"/>
              <a:gd name="connsiteY27" fmla="*/ 85775 h 719523"/>
              <a:gd name="connsiteX28" fmla="*/ 1328738 w 3100388"/>
              <a:gd name="connsiteY28" fmla="*/ 128637 h 719523"/>
              <a:gd name="connsiteX29" fmla="*/ 1381125 w 3100388"/>
              <a:gd name="connsiteY29" fmla="*/ 214362 h 719523"/>
              <a:gd name="connsiteX30" fmla="*/ 1438275 w 3100388"/>
              <a:gd name="connsiteY30" fmla="*/ 271512 h 719523"/>
              <a:gd name="connsiteX31" fmla="*/ 1485900 w 3100388"/>
              <a:gd name="connsiteY31" fmla="*/ 295325 h 719523"/>
              <a:gd name="connsiteX32" fmla="*/ 1543050 w 3100388"/>
              <a:gd name="connsiteY32" fmla="*/ 266750 h 719523"/>
              <a:gd name="connsiteX33" fmla="*/ 1600200 w 3100388"/>
              <a:gd name="connsiteY33" fmla="*/ 204837 h 719523"/>
              <a:gd name="connsiteX34" fmla="*/ 1638300 w 3100388"/>
              <a:gd name="connsiteY34" fmla="*/ 157212 h 719523"/>
              <a:gd name="connsiteX35" fmla="*/ 1724025 w 3100388"/>
              <a:gd name="connsiteY35" fmla="*/ 157212 h 719523"/>
              <a:gd name="connsiteX36" fmla="*/ 1776413 w 3100388"/>
              <a:gd name="connsiteY36" fmla="*/ 200075 h 719523"/>
              <a:gd name="connsiteX37" fmla="*/ 1819275 w 3100388"/>
              <a:gd name="connsiteY37" fmla="*/ 257225 h 719523"/>
              <a:gd name="connsiteX38" fmla="*/ 2000250 w 3100388"/>
              <a:gd name="connsiteY38" fmla="*/ 562025 h 719523"/>
              <a:gd name="connsiteX39" fmla="*/ 2066925 w 3100388"/>
              <a:gd name="connsiteY39" fmla="*/ 666800 h 719523"/>
              <a:gd name="connsiteX40" fmla="*/ 2124075 w 3100388"/>
              <a:gd name="connsiteY40" fmla="*/ 714425 h 719523"/>
              <a:gd name="connsiteX41" fmla="*/ 2195513 w 3100388"/>
              <a:gd name="connsiteY41" fmla="*/ 714425 h 719523"/>
              <a:gd name="connsiteX42" fmla="*/ 2252663 w 3100388"/>
              <a:gd name="connsiteY42" fmla="*/ 681087 h 719523"/>
              <a:gd name="connsiteX43" fmla="*/ 2290763 w 3100388"/>
              <a:gd name="connsiteY43" fmla="*/ 604887 h 719523"/>
              <a:gd name="connsiteX44" fmla="*/ 2347913 w 3100388"/>
              <a:gd name="connsiteY44" fmla="*/ 490587 h 719523"/>
              <a:gd name="connsiteX45" fmla="*/ 2495550 w 3100388"/>
              <a:gd name="connsiteY45" fmla="*/ 166737 h 719523"/>
              <a:gd name="connsiteX46" fmla="*/ 2538413 w 3100388"/>
              <a:gd name="connsiteY46" fmla="*/ 100062 h 719523"/>
              <a:gd name="connsiteX47" fmla="*/ 2590800 w 3100388"/>
              <a:gd name="connsiteY47" fmla="*/ 81012 h 719523"/>
              <a:gd name="connsiteX48" fmla="*/ 2662238 w 3100388"/>
              <a:gd name="connsiteY48" fmla="*/ 85775 h 719523"/>
              <a:gd name="connsiteX49" fmla="*/ 2714625 w 3100388"/>
              <a:gd name="connsiteY49" fmla="*/ 123875 h 719523"/>
              <a:gd name="connsiteX50" fmla="*/ 2833688 w 3100388"/>
              <a:gd name="connsiteY50" fmla="*/ 204837 h 719523"/>
              <a:gd name="connsiteX51" fmla="*/ 2900363 w 3100388"/>
              <a:gd name="connsiteY51" fmla="*/ 223887 h 719523"/>
              <a:gd name="connsiteX52" fmla="*/ 2967038 w 3100388"/>
              <a:gd name="connsiteY52" fmla="*/ 214362 h 719523"/>
              <a:gd name="connsiteX53" fmla="*/ 3038475 w 3100388"/>
              <a:gd name="connsiteY53" fmla="*/ 157212 h 719523"/>
              <a:gd name="connsiteX54" fmla="*/ 3100388 w 3100388"/>
              <a:gd name="connsiteY54" fmla="*/ 104825 h 719523"/>
              <a:gd name="connsiteX0" fmla="*/ 0 w 3100388"/>
              <a:gd name="connsiteY0" fmla="*/ 109587 h 714643"/>
              <a:gd name="connsiteX1" fmla="*/ 76200 w 3100388"/>
              <a:gd name="connsiteY1" fmla="*/ 23862 h 714643"/>
              <a:gd name="connsiteX2" fmla="*/ 123825 w 3100388"/>
              <a:gd name="connsiteY2" fmla="*/ 50 h 714643"/>
              <a:gd name="connsiteX3" fmla="*/ 190500 w 3100388"/>
              <a:gd name="connsiteY3" fmla="*/ 19100 h 714643"/>
              <a:gd name="connsiteX4" fmla="*/ 233363 w 3100388"/>
              <a:gd name="connsiteY4" fmla="*/ 66725 h 714643"/>
              <a:gd name="connsiteX5" fmla="*/ 266700 w 3100388"/>
              <a:gd name="connsiteY5" fmla="*/ 142925 h 714643"/>
              <a:gd name="connsiteX6" fmla="*/ 300038 w 3100388"/>
              <a:gd name="connsiteY6" fmla="*/ 209600 h 714643"/>
              <a:gd name="connsiteX7" fmla="*/ 338138 w 3100388"/>
              <a:gd name="connsiteY7" fmla="*/ 261987 h 714643"/>
              <a:gd name="connsiteX8" fmla="*/ 400050 w 3100388"/>
              <a:gd name="connsiteY8" fmla="*/ 281037 h 714643"/>
              <a:gd name="connsiteX9" fmla="*/ 457200 w 3100388"/>
              <a:gd name="connsiteY9" fmla="*/ 252462 h 714643"/>
              <a:gd name="connsiteX10" fmla="*/ 519113 w 3100388"/>
              <a:gd name="connsiteY10" fmla="*/ 195312 h 714643"/>
              <a:gd name="connsiteX11" fmla="*/ 590550 w 3100388"/>
              <a:gd name="connsiteY11" fmla="*/ 138162 h 714643"/>
              <a:gd name="connsiteX12" fmla="*/ 633413 w 3100388"/>
              <a:gd name="connsiteY12" fmla="*/ 114350 h 714643"/>
              <a:gd name="connsiteX13" fmla="*/ 700088 w 3100388"/>
              <a:gd name="connsiteY13" fmla="*/ 119112 h 714643"/>
              <a:gd name="connsiteX14" fmla="*/ 742950 w 3100388"/>
              <a:gd name="connsiteY14" fmla="*/ 190550 h 714643"/>
              <a:gd name="connsiteX15" fmla="*/ 766763 w 3100388"/>
              <a:gd name="connsiteY15" fmla="*/ 242937 h 714643"/>
              <a:gd name="connsiteX16" fmla="*/ 790575 w 3100388"/>
              <a:gd name="connsiteY16" fmla="*/ 290562 h 714643"/>
              <a:gd name="connsiteX17" fmla="*/ 819150 w 3100388"/>
              <a:gd name="connsiteY17" fmla="*/ 338187 h 714643"/>
              <a:gd name="connsiteX18" fmla="*/ 852488 w 3100388"/>
              <a:gd name="connsiteY18" fmla="*/ 390575 h 714643"/>
              <a:gd name="connsiteX19" fmla="*/ 895350 w 3100388"/>
              <a:gd name="connsiteY19" fmla="*/ 462012 h 714643"/>
              <a:gd name="connsiteX20" fmla="*/ 942975 w 3100388"/>
              <a:gd name="connsiteY20" fmla="*/ 528687 h 714643"/>
              <a:gd name="connsiteX21" fmla="*/ 985838 w 3100388"/>
              <a:gd name="connsiteY21" fmla="*/ 547737 h 714643"/>
              <a:gd name="connsiteX22" fmla="*/ 1028700 w 3100388"/>
              <a:gd name="connsiteY22" fmla="*/ 533450 h 714643"/>
              <a:gd name="connsiteX23" fmla="*/ 1066800 w 3100388"/>
              <a:gd name="connsiteY23" fmla="*/ 423912 h 714643"/>
              <a:gd name="connsiteX24" fmla="*/ 1143000 w 3100388"/>
              <a:gd name="connsiteY24" fmla="*/ 171500 h 714643"/>
              <a:gd name="connsiteX25" fmla="*/ 1171575 w 3100388"/>
              <a:gd name="connsiteY25" fmla="*/ 109587 h 714643"/>
              <a:gd name="connsiteX26" fmla="*/ 1228725 w 3100388"/>
              <a:gd name="connsiteY26" fmla="*/ 76250 h 714643"/>
              <a:gd name="connsiteX27" fmla="*/ 1285875 w 3100388"/>
              <a:gd name="connsiteY27" fmla="*/ 85775 h 714643"/>
              <a:gd name="connsiteX28" fmla="*/ 1328738 w 3100388"/>
              <a:gd name="connsiteY28" fmla="*/ 128637 h 714643"/>
              <a:gd name="connsiteX29" fmla="*/ 1381125 w 3100388"/>
              <a:gd name="connsiteY29" fmla="*/ 214362 h 714643"/>
              <a:gd name="connsiteX30" fmla="*/ 1438275 w 3100388"/>
              <a:gd name="connsiteY30" fmla="*/ 271512 h 714643"/>
              <a:gd name="connsiteX31" fmla="*/ 1485900 w 3100388"/>
              <a:gd name="connsiteY31" fmla="*/ 295325 h 714643"/>
              <a:gd name="connsiteX32" fmla="*/ 1543050 w 3100388"/>
              <a:gd name="connsiteY32" fmla="*/ 266750 h 714643"/>
              <a:gd name="connsiteX33" fmla="*/ 1600200 w 3100388"/>
              <a:gd name="connsiteY33" fmla="*/ 204837 h 714643"/>
              <a:gd name="connsiteX34" fmla="*/ 1638300 w 3100388"/>
              <a:gd name="connsiteY34" fmla="*/ 157212 h 714643"/>
              <a:gd name="connsiteX35" fmla="*/ 1724025 w 3100388"/>
              <a:gd name="connsiteY35" fmla="*/ 157212 h 714643"/>
              <a:gd name="connsiteX36" fmla="*/ 1776413 w 3100388"/>
              <a:gd name="connsiteY36" fmla="*/ 200075 h 714643"/>
              <a:gd name="connsiteX37" fmla="*/ 1819275 w 3100388"/>
              <a:gd name="connsiteY37" fmla="*/ 257225 h 714643"/>
              <a:gd name="connsiteX38" fmla="*/ 2000250 w 3100388"/>
              <a:gd name="connsiteY38" fmla="*/ 562025 h 714643"/>
              <a:gd name="connsiteX39" fmla="*/ 2066925 w 3100388"/>
              <a:gd name="connsiteY39" fmla="*/ 666800 h 714643"/>
              <a:gd name="connsiteX40" fmla="*/ 2195513 w 3100388"/>
              <a:gd name="connsiteY40" fmla="*/ 714425 h 714643"/>
              <a:gd name="connsiteX41" fmla="*/ 2252663 w 3100388"/>
              <a:gd name="connsiteY41" fmla="*/ 681087 h 714643"/>
              <a:gd name="connsiteX42" fmla="*/ 2290763 w 3100388"/>
              <a:gd name="connsiteY42" fmla="*/ 604887 h 714643"/>
              <a:gd name="connsiteX43" fmla="*/ 2347913 w 3100388"/>
              <a:gd name="connsiteY43" fmla="*/ 490587 h 714643"/>
              <a:gd name="connsiteX44" fmla="*/ 2495550 w 3100388"/>
              <a:gd name="connsiteY44" fmla="*/ 166737 h 714643"/>
              <a:gd name="connsiteX45" fmla="*/ 2538413 w 3100388"/>
              <a:gd name="connsiteY45" fmla="*/ 100062 h 714643"/>
              <a:gd name="connsiteX46" fmla="*/ 2590800 w 3100388"/>
              <a:gd name="connsiteY46" fmla="*/ 81012 h 714643"/>
              <a:gd name="connsiteX47" fmla="*/ 2662238 w 3100388"/>
              <a:gd name="connsiteY47" fmla="*/ 85775 h 714643"/>
              <a:gd name="connsiteX48" fmla="*/ 2714625 w 3100388"/>
              <a:gd name="connsiteY48" fmla="*/ 123875 h 714643"/>
              <a:gd name="connsiteX49" fmla="*/ 2833688 w 3100388"/>
              <a:gd name="connsiteY49" fmla="*/ 204837 h 714643"/>
              <a:gd name="connsiteX50" fmla="*/ 2900363 w 3100388"/>
              <a:gd name="connsiteY50" fmla="*/ 223887 h 714643"/>
              <a:gd name="connsiteX51" fmla="*/ 2967038 w 3100388"/>
              <a:gd name="connsiteY51" fmla="*/ 214362 h 714643"/>
              <a:gd name="connsiteX52" fmla="*/ 3038475 w 3100388"/>
              <a:gd name="connsiteY52" fmla="*/ 157212 h 714643"/>
              <a:gd name="connsiteX53" fmla="*/ 3100388 w 3100388"/>
              <a:gd name="connsiteY53" fmla="*/ 104825 h 714643"/>
              <a:gd name="connsiteX0" fmla="*/ 0 w 3100388"/>
              <a:gd name="connsiteY0" fmla="*/ 109587 h 686382"/>
              <a:gd name="connsiteX1" fmla="*/ 76200 w 3100388"/>
              <a:gd name="connsiteY1" fmla="*/ 23862 h 686382"/>
              <a:gd name="connsiteX2" fmla="*/ 123825 w 3100388"/>
              <a:gd name="connsiteY2" fmla="*/ 50 h 686382"/>
              <a:gd name="connsiteX3" fmla="*/ 190500 w 3100388"/>
              <a:gd name="connsiteY3" fmla="*/ 19100 h 686382"/>
              <a:gd name="connsiteX4" fmla="*/ 233363 w 3100388"/>
              <a:gd name="connsiteY4" fmla="*/ 66725 h 686382"/>
              <a:gd name="connsiteX5" fmla="*/ 266700 w 3100388"/>
              <a:gd name="connsiteY5" fmla="*/ 142925 h 686382"/>
              <a:gd name="connsiteX6" fmla="*/ 300038 w 3100388"/>
              <a:gd name="connsiteY6" fmla="*/ 209600 h 686382"/>
              <a:gd name="connsiteX7" fmla="*/ 338138 w 3100388"/>
              <a:gd name="connsiteY7" fmla="*/ 261987 h 686382"/>
              <a:gd name="connsiteX8" fmla="*/ 400050 w 3100388"/>
              <a:gd name="connsiteY8" fmla="*/ 281037 h 686382"/>
              <a:gd name="connsiteX9" fmla="*/ 457200 w 3100388"/>
              <a:gd name="connsiteY9" fmla="*/ 252462 h 686382"/>
              <a:gd name="connsiteX10" fmla="*/ 519113 w 3100388"/>
              <a:gd name="connsiteY10" fmla="*/ 195312 h 686382"/>
              <a:gd name="connsiteX11" fmla="*/ 590550 w 3100388"/>
              <a:gd name="connsiteY11" fmla="*/ 138162 h 686382"/>
              <a:gd name="connsiteX12" fmla="*/ 633413 w 3100388"/>
              <a:gd name="connsiteY12" fmla="*/ 114350 h 686382"/>
              <a:gd name="connsiteX13" fmla="*/ 700088 w 3100388"/>
              <a:gd name="connsiteY13" fmla="*/ 119112 h 686382"/>
              <a:gd name="connsiteX14" fmla="*/ 742950 w 3100388"/>
              <a:gd name="connsiteY14" fmla="*/ 190550 h 686382"/>
              <a:gd name="connsiteX15" fmla="*/ 766763 w 3100388"/>
              <a:gd name="connsiteY15" fmla="*/ 242937 h 686382"/>
              <a:gd name="connsiteX16" fmla="*/ 790575 w 3100388"/>
              <a:gd name="connsiteY16" fmla="*/ 290562 h 686382"/>
              <a:gd name="connsiteX17" fmla="*/ 819150 w 3100388"/>
              <a:gd name="connsiteY17" fmla="*/ 338187 h 686382"/>
              <a:gd name="connsiteX18" fmla="*/ 852488 w 3100388"/>
              <a:gd name="connsiteY18" fmla="*/ 390575 h 686382"/>
              <a:gd name="connsiteX19" fmla="*/ 895350 w 3100388"/>
              <a:gd name="connsiteY19" fmla="*/ 462012 h 686382"/>
              <a:gd name="connsiteX20" fmla="*/ 942975 w 3100388"/>
              <a:gd name="connsiteY20" fmla="*/ 528687 h 686382"/>
              <a:gd name="connsiteX21" fmla="*/ 985838 w 3100388"/>
              <a:gd name="connsiteY21" fmla="*/ 547737 h 686382"/>
              <a:gd name="connsiteX22" fmla="*/ 1028700 w 3100388"/>
              <a:gd name="connsiteY22" fmla="*/ 533450 h 686382"/>
              <a:gd name="connsiteX23" fmla="*/ 1066800 w 3100388"/>
              <a:gd name="connsiteY23" fmla="*/ 423912 h 686382"/>
              <a:gd name="connsiteX24" fmla="*/ 1143000 w 3100388"/>
              <a:gd name="connsiteY24" fmla="*/ 171500 h 686382"/>
              <a:gd name="connsiteX25" fmla="*/ 1171575 w 3100388"/>
              <a:gd name="connsiteY25" fmla="*/ 109587 h 686382"/>
              <a:gd name="connsiteX26" fmla="*/ 1228725 w 3100388"/>
              <a:gd name="connsiteY26" fmla="*/ 76250 h 686382"/>
              <a:gd name="connsiteX27" fmla="*/ 1285875 w 3100388"/>
              <a:gd name="connsiteY27" fmla="*/ 85775 h 686382"/>
              <a:gd name="connsiteX28" fmla="*/ 1328738 w 3100388"/>
              <a:gd name="connsiteY28" fmla="*/ 128637 h 686382"/>
              <a:gd name="connsiteX29" fmla="*/ 1381125 w 3100388"/>
              <a:gd name="connsiteY29" fmla="*/ 214362 h 686382"/>
              <a:gd name="connsiteX30" fmla="*/ 1438275 w 3100388"/>
              <a:gd name="connsiteY30" fmla="*/ 271512 h 686382"/>
              <a:gd name="connsiteX31" fmla="*/ 1485900 w 3100388"/>
              <a:gd name="connsiteY31" fmla="*/ 295325 h 686382"/>
              <a:gd name="connsiteX32" fmla="*/ 1543050 w 3100388"/>
              <a:gd name="connsiteY32" fmla="*/ 266750 h 686382"/>
              <a:gd name="connsiteX33" fmla="*/ 1600200 w 3100388"/>
              <a:gd name="connsiteY33" fmla="*/ 204837 h 686382"/>
              <a:gd name="connsiteX34" fmla="*/ 1638300 w 3100388"/>
              <a:gd name="connsiteY34" fmla="*/ 157212 h 686382"/>
              <a:gd name="connsiteX35" fmla="*/ 1724025 w 3100388"/>
              <a:gd name="connsiteY35" fmla="*/ 157212 h 686382"/>
              <a:gd name="connsiteX36" fmla="*/ 1776413 w 3100388"/>
              <a:gd name="connsiteY36" fmla="*/ 200075 h 686382"/>
              <a:gd name="connsiteX37" fmla="*/ 1819275 w 3100388"/>
              <a:gd name="connsiteY37" fmla="*/ 257225 h 686382"/>
              <a:gd name="connsiteX38" fmla="*/ 2000250 w 3100388"/>
              <a:gd name="connsiteY38" fmla="*/ 562025 h 686382"/>
              <a:gd name="connsiteX39" fmla="*/ 2066925 w 3100388"/>
              <a:gd name="connsiteY39" fmla="*/ 666800 h 686382"/>
              <a:gd name="connsiteX40" fmla="*/ 2252663 w 3100388"/>
              <a:gd name="connsiteY40" fmla="*/ 681087 h 686382"/>
              <a:gd name="connsiteX41" fmla="*/ 2290763 w 3100388"/>
              <a:gd name="connsiteY41" fmla="*/ 604887 h 686382"/>
              <a:gd name="connsiteX42" fmla="*/ 2347913 w 3100388"/>
              <a:gd name="connsiteY42" fmla="*/ 490587 h 686382"/>
              <a:gd name="connsiteX43" fmla="*/ 2495550 w 3100388"/>
              <a:gd name="connsiteY43" fmla="*/ 166737 h 686382"/>
              <a:gd name="connsiteX44" fmla="*/ 2538413 w 3100388"/>
              <a:gd name="connsiteY44" fmla="*/ 100062 h 686382"/>
              <a:gd name="connsiteX45" fmla="*/ 2590800 w 3100388"/>
              <a:gd name="connsiteY45" fmla="*/ 81012 h 686382"/>
              <a:gd name="connsiteX46" fmla="*/ 2662238 w 3100388"/>
              <a:gd name="connsiteY46" fmla="*/ 85775 h 686382"/>
              <a:gd name="connsiteX47" fmla="*/ 2714625 w 3100388"/>
              <a:gd name="connsiteY47" fmla="*/ 123875 h 686382"/>
              <a:gd name="connsiteX48" fmla="*/ 2833688 w 3100388"/>
              <a:gd name="connsiteY48" fmla="*/ 204837 h 686382"/>
              <a:gd name="connsiteX49" fmla="*/ 2900363 w 3100388"/>
              <a:gd name="connsiteY49" fmla="*/ 223887 h 686382"/>
              <a:gd name="connsiteX50" fmla="*/ 2967038 w 3100388"/>
              <a:gd name="connsiteY50" fmla="*/ 214362 h 686382"/>
              <a:gd name="connsiteX51" fmla="*/ 3038475 w 3100388"/>
              <a:gd name="connsiteY51" fmla="*/ 157212 h 686382"/>
              <a:gd name="connsiteX52" fmla="*/ 3100388 w 3100388"/>
              <a:gd name="connsiteY52" fmla="*/ 104825 h 686382"/>
              <a:gd name="connsiteX0" fmla="*/ 0 w 3100388"/>
              <a:gd name="connsiteY0" fmla="*/ 109587 h 667644"/>
              <a:gd name="connsiteX1" fmla="*/ 76200 w 3100388"/>
              <a:gd name="connsiteY1" fmla="*/ 23862 h 667644"/>
              <a:gd name="connsiteX2" fmla="*/ 123825 w 3100388"/>
              <a:gd name="connsiteY2" fmla="*/ 50 h 667644"/>
              <a:gd name="connsiteX3" fmla="*/ 190500 w 3100388"/>
              <a:gd name="connsiteY3" fmla="*/ 19100 h 667644"/>
              <a:gd name="connsiteX4" fmla="*/ 233363 w 3100388"/>
              <a:gd name="connsiteY4" fmla="*/ 66725 h 667644"/>
              <a:gd name="connsiteX5" fmla="*/ 266700 w 3100388"/>
              <a:gd name="connsiteY5" fmla="*/ 142925 h 667644"/>
              <a:gd name="connsiteX6" fmla="*/ 300038 w 3100388"/>
              <a:gd name="connsiteY6" fmla="*/ 209600 h 667644"/>
              <a:gd name="connsiteX7" fmla="*/ 338138 w 3100388"/>
              <a:gd name="connsiteY7" fmla="*/ 261987 h 667644"/>
              <a:gd name="connsiteX8" fmla="*/ 400050 w 3100388"/>
              <a:gd name="connsiteY8" fmla="*/ 281037 h 667644"/>
              <a:gd name="connsiteX9" fmla="*/ 457200 w 3100388"/>
              <a:gd name="connsiteY9" fmla="*/ 252462 h 667644"/>
              <a:gd name="connsiteX10" fmla="*/ 519113 w 3100388"/>
              <a:gd name="connsiteY10" fmla="*/ 195312 h 667644"/>
              <a:gd name="connsiteX11" fmla="*/ 590550 w 3100388"/>
              <a:gd name="connsiteY11" fmla="*/ 138162 h 667644"/>
              <a:gd name="connsiteX12" fmla="*/ 633413 w 3100388"/>
              <a:gd name="connsiteY12" fmla="*/ 114350 h 667644"/>
              <a:gd name="connsiteX13" fmla="*/ 700088 w 3100388"/>
              <a:gd name="connsiteY13" fmla="*/ 119112 h 667644"/>
              <a:gd name="connsiteX14" fmla="*/ 742950 w 3100388"/>
              <a:gd name="connsiteY14" fmla="*/ 190550 h 667644"/>
              <a:gd name="connsiteX15" fmla="*/ 766763 w 3100388"/>
              <a:gd name="connsiteY15" fmla="*/ 242937 h 667644"/>
              <a:gd name="connsiteX16" fmla="*/ 790575 w 3100388"/>
              <a:gd name="connsiteY16" fmla="*/ 290562 h 667644"/>
              <a:gd name="connsiteX17" fmla="*/ 819150 w 3100388"/>
              <a:gd name="connsiteY17" fmla="*/ 338187 h 667644"/>
              <a:gd name="connsiteX18" fmla="*/ 852488 w 3100388"/>
              <a:gd name="connsiteY18" fmla="*/ 390575 h 667644"/>
              <a:gd name="connsiteX19" fmla="*/ 895350 w 3100388"/>
              <a:gd name="connsiteY19" fmla="*/ 462012 h 667644"/>
              <a:gd name="connsiteX20" fmla="*/ 942975 w 3100388"/>
              <a:gd name="connsiteY20" fmla="*/ 528687 h 667644"/>
              <a:gd name="connsiteX21" fmla="*/ 985838 w 3100388"/>
              <a:gd name="connsiteY21" fmla="*/ 547737 h 667644"/>
              <a:gd name="connsiteX22" fmla="*/ 1028700 w 3100388"/>
              <a:gd name="connsiteY22" fmla="*/ 533450 h 667644"/>
              <a:gd name="connsiteX23" fmla="*/ 1066800 w 3100388"/>
              <a:gd name="connsiteY23" fmla="*/ 423912 h 667644"/>
              <a:gd name="connsiteX24" fmla="*/ 1143000 w 3100388"/>
              <a:gd name="connsiteY24" fmla="*/ 171500 h 667644"/>
              <a:gd name="connsiteX25" fmla="*/ 1171575 w 3100388"/>
              <a:gd name="connsiteY25" fmla="*/ 109587 h 667644"/>
              <a:gd name="connsiteX26" fmla="*/ 1228725 w 3100388"/>
              <a:gd name="connsiteY26" fmla="*/ 76250 h 667644"/>
              <a:gd name="connsiteX27" fmla="*/ 1285875 w 3100388"/>
              <a:gd name="connsiteY27" fmla="*/ 85775 h 667644"/>
              <a:gd name="connsiteX28" fmla="*/ 1328738 w 3100388"/>
              <a:gd name="connsiteY28" fmla="*/ 128637 h 667644"/>
              <a:gd name="connsiteX29" fmla="*/ 1381125 w 3100388"/>
              <a:gd name="connsiteY29" fmla="*/ 214362 h 667644"/>
              <a:gd name="connsiteX30" fmla="*/ 1438275 w 3100388"/>
              <a:gd name="connsiteY30" fmla="*/ 271512 h 667644"/>
              <a:gd name="connsiteX31" fmla="*/ 1485900 w 3100388"/>
              <a:gd name="connsiteY31" fmla="*/ 295325 h 667644"/>
              <a:gd name="connsiteX32" fmla="*/ 1543050 w 3100388"/>
              <a:gd name="connsiteY32" fmla="*/ 266750 h 667644"/>
              <a:gd name="connsiteX33" fmla="*/ 1600200 w 3100388"/>
              <a:gd name="connsiteY33" fmla="*/ 204837 h 667644"/>
              <a:gd name="connsiteX34" fmla="*/ 1638300 w 3100388"/>
              <a:gd name="connsiteY34" fmla="*/ 157212 h 667644"/>
              <a:gd name="connsiteX35" fmla="*/ 1724025 w 3100388"/>
              <a:gd name="connsiteY35" fmla="*/ 157212 h 667644"/>
              <a:gd name="connsiteX36" fmla="*/ 1776413 w 3100388"/>
              <a:gd name="connsiteY36" fmla="*/ 200075 h 667644"/>
              <a:gd name="connsiteX37" fmla="*/ 1819275 w 3100388"/>
              <a:gd name="connsiteY37" fmla="*/ 257225 h 667644"/>
              <a:gd name="connsiteX38" fmla="*/ 2000250 w 3100388"/>
              <a:gd name="connsiteY38" fmla="*/ 562025 h 667644"/>
              <a:gd name="connsiteX39" fmla="*/ 2066925 w 3100388"/>
              <a:gd name="connsiteY39" fmla="*/ 666800 h 667644"/>
              <a:gd name="connsiteX40" fmla="*/ 2290763 w 3100388"/>
              <a:gd name="connsiteY40" fmla="*/ 604887 h 667644"/>
              <a:gd name="connsiteX41" fmla="*/ 2347913 w 3100388"/>
              <a:gd name="connsiteY41" fmla="*/ 490587 h 667644"/>
              <a:gd name="connsiteX42" fmla="*/ 2495550 w 3100388"/>
              <a:gd name="connsiteY42" fmla="*/ 166737 h 667644"/>
              <a:gd name="connsiteX43" fmla="*/ 2538413 w 3100388"/>
              <a:gd name="connsiteY43" fmla="*/ 100062 h 667644"/>
              <a:gd name="connsiteX44" fmla="*/ 2590800 w 3100388"/>
              <a:gd name="connsiteY44" fmla="*/ 81012 h 667644"/>
              <a:gd name="connsiteX45" fmla="*/ 2662238 w 3100388"/>
              <a:gd name="connsiteY45" fmla="*/ 85775 h 667644"/>
              <a:gd name="connsiteX46" fmla="*/ 2714625 w 3100388"/>
              <a:gd name="connsiteY46" fmla="*/ 123875 h 667644"/>
              <a:gd name="connsiteX47" fmla="*/ 2833688 w 3100388"/>
              <a:gd name="connsiteY47" fmla="*/ 204837 h 667644"/>
              <a:gd name="connsiteX48" fmla="*/ 2900363 w 3100388"/>
              <a:gd name="connsiteY48" fmla="*/ 223887 h 667644"/>
              <a:gd name="connsiteX49" fmla="*/ 2967038 w 3100388"/>
              <a:gd name="connsiteY49" fmla="*/ 214362 h 667644"/>
              <a:gd name="connsiteX50" fmla="*/ 3038475 w 3100388"/>
              <a:gd name="connsiteY50" fmla="*/ 157212 h 667644"/>
              <a:gd name="connsiteX51" fmla="*/ 3100388 w 3100388"/>
              <a:gd name="connsiteY51" fmla="*/ 104825 h 667644"/>
              <a:gd name="connsiteX0" fmla="*/ 0 w 3100388"/>
              <a:gd name="connsiteY0" fmla="*/ 109587 h 668603"/>
              <a:gd name="connsiteX1" fmla="*/ 76200 w 3100388"/>
              <a:gd name="connsiteY1" fmla="*/ 23862 h 668603"/>
              <a:gd name="connsiteX2" fmla="*/ 123825 w 3100388"/>
              <a:gd name="connsiteY2" fmla="*/ 50 h 668603"/>
              <a:gd name="connsiteX3" fmla="*/ 190500 w 3100388"/>
              <a:gd name="connsiteY3" fmla="*/ 19100 h 668603"/>
              <a:gd name="connsiteX4" fmla="*/ 233363 w 3100388"/>
              <a:gd name="connsiteY4" fmla="*/ 66725 h 668603"/>
              <a:gd name="connsiteX5" fmla="*/ 266700 w 3100388"/>
              <a:gd name="connsiteY5" fmla="*/ 142925 h 668603"/>
              <a:gd name="connsiteX6" fmla="*/ 300038 w 3100388"/>
              <a:gd name="connsiteY6" fmla="*/ 209600 h 668603"/>
              <a:gd name="connsiteX7" fmla="*/ 338138 w 3100388"/>
              <a:gd name="connsiteY7" fmla="*/ 261987 h 668603"/>
              <a:gd name="connsiteX8" fmla="*/ 400050 w 3100388"/>
              <a:gd name="connsiteY8" fmla="*/ 281037 h 668603"/>
              <a:gd name="connsiteX9" fmla="*/ 457200 w 3100388"/>
              <a:gd name="connsiteY9" fmla="*/ 252462 h 668603"/>
              <a:gd name="connsiteX10" fmla="*/ 519113 w 3100388"/>
              <a:gd name="connsiteY10" fmla="*/ 195312 h 668603"/>
              <a:gd name="connsiteX11" fmla="*/ 590550 w 3100388"/>
              <a:gd name="connsiteY11" fmla="*/ 138162 h 668603"/>
              <a:gd name="connsiteX12" fmla="*/ 633413 w 3100388"/>
              <a:gd name="connsiteY12" fmla="*/ 114350 h 668603"/>
              <a:gd name="connsiteX13" fmla="*/ 700088 w 3100388"/>
              <a:gd name="connsiteY13" fmla="*/ 119112 h 668603"/>
              <a:gd name="connsiteX14" fmla="*/ 742950 w 3100388"/>
              <a:gd name="connsiteY14" fmla="*/ 190550 h 668603"/>
              <a:gd name="connsiteX15" fmla="*/ 766763 w 3100388"/>
              <a:gd name="connsiteY15" fmla="*/ 242937 h 668603"/>
              <a:gd name="connsiteX16" fmla="*/ 790575 w 3100388"/>
              <a:gd name="connsiteY16" fmla="*/ 290562 h 668603"/>
              <a:gd name="connsiteX17" fmla="*/ 819150 w 3100388"/>
              <a:gd name="connsiteY17" fmla="*/ 338187 h 668603"/>
              <a:gd name="connsiteX18" fmla="*/ 852488 w 3100388"/>
              <a:gd name="connsiteY18" fmla="*/ 390575 h 668603"/>
              <a:gd name="connsiteX19" fmla="*/ 895350 w 3100388"/>
              <a:gd name="connsiteY19" fmla="*/ 462012 h 668603"/>
              <a:gd name="connsiteX20" fmla="*/ 942975 w 3100388"/>
              <a:gd name="connsiteY20" fmla="*/ 528687 h 668603"/>
              <a:gd name="connsiteX21" fmla="*/ 985838 w 3100388"/>
              <a:gd name="connsiteY21" fmla="*/ 547737 h 668603"/>
              <a:gd name="connsiteX22" fmla="*/ 1028700 w 3100388"/>
              <a:gd name="connsiteY22" fmla="*/ 533450 h 668603"/>
              <a:gd name="connsiteX23" fmla="*/ 1066800 w 3100388"/>
              <a:gd name="connsiteY23" fmla="*/ 423912 h 668603"/>
              <a:gd name="connsiteX24" fmla="*/ 1143000 w 3100388"/>
              <a:gd name="connsiteY24" fmla="*/ 171500 h 668603"/>
              <a:gd name="connsiteX25" fmla="*/ 1171575 w 3100388"/>
              <a:gd name="connsiteY25" fmla="*/ 109587 h 668603"/>
              <a:gd name="connsiteX26" fmla="*/ 1228725 w 3100388"/>
              <a:gd name="connsiteY26" fmla="*/ 76250 h 668603"/>
              <a:gd name="connsiteX27" fmla="*/ 1285875 w 3100388"/>
              <a:gd name="connsiteY27" fmla="*/ 85775 h 668603"/>
              <a:gd name="connsiteX28" fmla="*/ 1328738 w 3100388"/>
              <a:gd name="connsiteY28" fmla="*/ 128637 h 668603"/>
              <a:gd name="connsiteX29" fmla="*/ 1381125 w 3100388"/>
              <a:gd name="connsiteY29" fmla="*/ 214362 h 668603"/>
              <a:gd name="connsiteX30" fmla="*/ 1438275 w 3100388"/>
              <a:gd name="connsiteY30" fmla="*/ 271512 h 668603"/>
              <a:gd name="connsiteX31" fmla="*/ 1485900 w 3100388"/>
              <a:gd name="connsiteY31" fmla="*/ 295325 h 668603"/>
              <a:gd name="connsiteX32" fmla="*/ 1543050 w 3100388"/>
              <a:gd name="connsiteY32" fmla="*/ 266750 h 668603"/>
              <a:gd name="connsiteX33" fmla="*/ 1600200 w 3100388"/>
              <a:gd name="connsiteY33" fmla="*/ 204837 h 668603"/>
              <a:gd name="connsiteX34" fmla="*/ 1638300 w 3100388"/>
              <a:gd name="connsiteY34" fmla="*/ 157212 h 668603"/>
              <a:gd name="connsiteX35" fmla="*/ 1724025 w 3100388"/>
              <a:gd name="connsiteY35" fmla="*/ 157212 h 668603"/>
              <a:gd name="connsiteX36" fmla="*/ 1776413 w 3100388"/>
              <a:gd name="connsiteY36" fmla="*/ 200075 h 668603"/>
              <a:gd name="connsiteX37" fmla="*/ 1819275 w 3100388"/>
              <a:gd name="connsiteY37" fmla="*/ 257225 h 668603"/>
              <a:gd name="connsiteX38" fmla="*/ 2000250 w 3100388"/>
              <a:gd name="connsiteY38" fmla="*/ 562025 h 668603"/>
              <a:gd name="connsiteX39" fmla="*/ 2066925 w 3100388"/>
              <a:gd name="connsiteY39" fmla="*/ 666800 h 668603"/>
              <a:gd name="connsiteX40" fmla="*/ 2347913 w 3100388"/>
              <a:gd name="connsiteY40" fmla="*/ 490587 h 668603"/>
              <a:gd name="connsiteX41" fmla="*/ 2495550 w 3100388"/>
              <a:gd name="connsiteY41" fmla="*/ 166737 h 668603"/>
              <a:gd name="connsiteX42" fmla="*/ 2538413 w 3100388"/>
              <a:gd name="connsiteY42" fmla="*/ 100062 h 668603"/>
              <a:gd name="connsiteX43" fmla="*/ 2590800 w 3100388"/>
              <a:gd name="connsiteY43" fmla="*/ 81012 h 668603"/>
              <a:gd name="connsiteX44" fmla="*/ 2662238 w 3100388"/>
              <a:gd name="connsiteY44" fmla="*/ 85775 h 668603"/>
              <a:gd name="connsiteX45" fmla="*/ 2714625 w 3100388"/>
              <a:gd name="connsiteY45" fmla="*/ 123875 h 668603"/>
              <a:gd name="connsiteX46" fmla="*/ 2833688 w 3100388"/>
              <a:gd name="connsiteY46" fmla="*/ 204837 h 668603"/>
              <a:gd name="connsiteX47" fmla="*/ 2900363 w 3100388"/>
              <a:gd name="connsiteY47" fmla="*/ 223887 h 668603"/>
              <a:gd name="connsiteX48" fmla="*/ 2967038 w 3100388"/>
              <a:gd name="connsiteY48" fmla="*/ 214362 h 668603"/>
              <a:gd name="connsiteX49" fmla="*/ 3038475 w 3100388"/>
              <a:gd name="connsiteY49" fmla="*/ 157212 h 668603"/>
              <a:gd name="connsiteX50" fmla="*/ 3100388 w 3100388"/>
              <a:gd name="connsiteY50" fmla="*/ 104825 h 668603"/>
              <a:gd name="connsiteX0" fmla="*/ 0 w 3100388"/>
              <a:gd name="connsiteY0" fmla="*/ 109587 h 688019"/>
              <a:gd name="connsiteX1" fmla="*/ 76200 w 3100388"/>
              <a:gd name="connsiteY1" fmla="*/ 23862 h 688019"/>
              <a:gd name="connsiteX2" fmla="*/ 123825 w 3100388"/>
              <a:gd name="connsiteY2" fmla="*/ 50 h 688019"/>
              <a:gd name="connsiteX3" fmla="*/ 190500 w 3100388"/>
              <a:gd name="connsiteY3" fmla="*/ 19100 h 688019"/>
              <a:gd name="connsiteX4" fmla="*/ 233363 w 3100388"/>
              <a:gd name="connsiteY4" fmla="*/ 66725 h 688019"/>
              <a:gd name="connsiteX5" fmla="*/ 266700 w 3100388"/>
              <a:gd name="connsiteY5" fmla="*/ 142925 h 688019"/>
              <a:gd name="connsiteX6" fmla="*/ 300038 w 3100388"/>
              <a:gd name="connsiteY6" fmla="*/ 209600 h 688019"/>
              <a:gd name="connsiteX7" fmla="*/ 338138 w 3100388"/>
              <a:gd name="connsiteY7" fmla="*/ 261987 h 688019"/>
              <a:gd name="connsiteX8" fmla="*/ 400050 w 3100388"/>
              <a:gd name="connsiteY8" fmla="*/ 281037 h 688019"/>
              <a:gd name="connsiteX9" fmla="*/ 457200 w 3100388"/>
              <a:gd name="connsiteY9" fmla="*/ 252462 h 688019"/>
              <a:gd name="connsiteX10" fmla="*/ 519113 w 3100388"/>
              <a:gd name="connsiteY10" fmla="*/ 195312 h 688019"/>
              <a:gd name="connsiteX11" fmla="*/ 590550 w 3100388"/>
              <a:gd name="connsiteY11" fmla="*/ 138162 h 688019"/>
              <a:gd name="connsiteX12" fmla="*/ 633413 w 3100388"/>
              <a:gd name="connsiteY12" fmla="*/ 114350 h 688019"/>
              <a:gd name="connsiteX13" fmla="*/ 700088 w 3100388"/>
              <a:gd name="connsiteY13" fmla="*/ 119112 h 688019"/>
              <a:gd name="connsiteX14" fmla="*/ 742950 w 3100388"/>
              <a:gd name="connsiteY14" fmla="*/ 190550 h 688019"/>
              <a:gd name="connsiteX15" fmla="*/ 766763 w 3100388"/>
              <a:gd name="connsiteY15" fmla="*/ 242937 h 688019"/>
              <a:gd name="connsiteX16" fmla="*/ 790575 w 3100388"/>
              <a:gd name="connsiteY16" fmla="*/ 290562 h 688019"/>
              <a:gd name="connsiteX17" fmla="*/ 819150 w 3100388"/>
              <a:gd name="connsiteY17" fmla="*/ 338187 h 688019"/>
              <a:gd name="connsiteX18" fmla="*/ 852488 w 3100388"/>
              <a:gd name="connsiteY18" fmla="*/ 390575 h 688019"/>
              <a:gd name="connsiteX19" fmla="*/ 895350 w 3100388"/>
              <a:gd name="connsiteY19" fmla="*/ 462012 h 688019"/>
              <a:gd name="connsiteX20" fmla="*/ 942975 w 3100388"/>
              <a:gd name="connsiteY20" fmla="*/ 528687 h 688019"/>
              <a:gd name="connsiteX21" fmla="*/ 985838 w 3100388"/>
              <a:gd name="connsiteY21" fmla="*/ 547737 h 688019"/>
              <a:gd name="connsiteX22" fmla="*/ 1028700 w 3100388"/>
              <a:gd name="connsiteY22" fmla="*/ 533450 h 688019"/>
              <a:gd name="connsiteX23" fmla="*/ 1066800 w 3100388"/>
              <a:gd name="connsiteY23" fmla="*/ 423912 h 688019"/>
              <a:gd name="connsiteX24" fmla="*/ 1143000 w 3100388"/>
              <a:gd name="connsiteY24" fmla="*/ 171500 h 688019"/>
              <a:gd name="connsiteX25" fmla="*/ 1171575 w 3100388"/>
              <a:gd name="connsiteY25" fmla="*/ 109587 h 688019"/>
              <a:gd name="connsiteX26" fmla="*/ 1228725 w 3100388"/>
              <a:gd name="connsiteY26" fmla="*/ 76250 h 688019"/>
              <a:gd name="connsiteX27" fmla="*/ 1285875 w 3100388"/>
              <a:gd name="connsiteY27" fmla="*/ 85775 h 688019"/>
              <a:gd name="connsiteX28" fmla="*/ 1328738 w 3100388"/>
              <a:gd name="connsiteY28" fmla="*/ 128637 h 688019"/>
              <a:gd name="connsiteX29" fmla="*/ 1381125 w 3100388"/>
              <a:gd name="connsiteY29" fmla="*/ 214362 h 688019"/>
              <a:gd name="connsiteX30" fmla="*/ 1438275 w 3100388"/>
              <a:gd name="connsiteY30" fmla="*/ 271512 h 688019"/>
              <a:gd name="connsiteX31" fmla="*/ 1485900 w 3100388"/>
              <a:gd name="connsiteY31" fmla="*/ 295325 h 688019"/>
              <a:gd name="connsiteX32" fmla="*/ 1543050 w 3100388"/>
              <a:gd name="connsiteY32" fmla="*/ 266750 h 688019"/>
              <a:gd name="connsiteX33" fmla="*/ 1600200 w 3100388"/>
              <a:gd name="connsiteY33" fmla="*/ 204837 h 688019"/>
              <a:gd name="connsiteX34" fmla="*/ 1638300 w 3100388"/>
              <a:gd name="connsiteY34" fmla="*/ 157212 h 688019"/>
              <a:gd name="connsiteX35" fmla="*/ 1724025 w 3100388"/>
              <a:gd name="connsiteY35" fmla="*/ 157212 h 688019"/>
              <a:gd name="connsiteX36" fmla="*/ 1776413 w 3100388"/>
              <a:gd name="connsiteY36" fmla="*/ 200075 h 688019"/>
              <a:gd name="connsiteX37" fmla="*/ 1819275 w 3100388"/>
              <a:gd name="connsiteY37" fmla="*/ 257225 h 688019"/>
              <a:gd name="connsiteX38" fmla="*/ 2000250 w 3100388"/>
              <a:gd name="connsiteY38" fmla="*/ 562025 h 688019"/>
              <a:gd name="connsiteX39" fmla="*/ 2066925 w 3100388"/>
              <a:gd name="connsiteY39" fmla="*/ 666800 h 688019"/>
              <a:gd name="connsiteX40" fmla="*/ 2495550 w 3100388"/>
              <a:gd name="connsiteY40" fmla="*/ 166737 h 688019"/>
              <a:gd name="connsiteX41" fmla="*/ 2538413 w 3100388"/>
              <a:gd name="connsiteY41" fmla="*/ 100062 h 688019"/>
              <a:gd name="connsiteX42" fmla="*/ 2590800 w 3100388"/>
              <a:gd name="connsiteY42" fmla="*/ 81012 h 688019"/>
              <a:gd name="connsiteX43" fmla="*/ 2662238 w 3100388"/>
              <a:gd name="connsiteY43" fmla="*/ 85775 h 688019"/>
              <a:gd name="connsiteX44" fmla="*/ 2714625 w 3100388"/>
              <a:gd name="connsiteY44" fmla="*/ 123875 h 688019"/>
              <a:gd name="connsiteX45" fmla="*/ 2833688 w 3100388"/>
              <a:gd name="connsiteY45" fmla="*/ 204837 h 688019"/>
              <a:gd name="connsiteX46" fmla="*/ 2900363 w 3100388"/>
              <a:gd name="connsiteY46" fmla="*/ 223887 h 688019"/>
              <a:gd name="connsiteX47" fmla="*/ 2967038 w 3100388"/>
              <a:gd name="connsiteY47" fmla="*/ 214362 h 688019"/>
              <a:gd name="connsiteX48" fmla="*/ 3038475 w 3100388"/>
              <a:gd name="connsiteY48" fmla="*/ 157212 h 688019"/>
              <a:gd name="connsiteX49" fmla="*/ 3100388 w 3100388"/>
              <a:gd name="connsiteY49" fmla="*/ 104825 h 688019"/>
              <a:gd name="connsiteX0" fmla="*/ 0 w 3100388"/>
              <a:gd name="connsiteY0" fmla="*/ 109587 h 692580"/>
              <a:gd name="connsiteX1" fmla="*/ 76200 w 3100388"/>
              <a:gd name="connsiteY1" fmla="*/ 23862 h 692580"/>
              <a:gd name="connsiteX2" fmla="*/ 123825 w 3100388"/>
              <a:gd name="connsiteY2" fmla="*/ 50 h 692580"/>
              <a:gd name="connsiteX3" fmla="*/ 190500 w 3100388"/>
              <a:gd name="connsiteY3" fmla="*/ 19100 h 692580"/>
              <a:gd name="connsiteX4" fmla="*/ 233363 w 3100388"/>
              <a:gd name="connsiteY4" fmla="*/ 66725 h 692580"/>
              <a:gd name="connsiteX5" fmla="*/ 266700 w 3100388"/>
              <a:gd name="connsiteY5" fmla="*/ 142925 h 692580"/>
              <a:gd name="connsiteX6" fmla="*/ 300038 w 3100388"/>
              <a:gd name="connsiteY6" fmla="*/ 209600 h 692580"/>
              <a:gd name="connsiteX7" fmla="*/ 338138 w 3100388"/>
              <a:gd name="connsiteY7" fmla="*/ 261987 h 692580"/>
              <a:gd name="connsiteX8" fmla="*/ 400050 w 3100388"/>
              <a:gd name="connsiteY8" fmla="*/ 281037 h 692580"/>
              <a:gd name="connsiteX9" fmla="*/ 457200 w 3100388"/>
              <a:gd name="connsiteY9" fmla="*/ 252462 h 692580"/>
              <a:gd name="connsiteX10" fmla="*/ 519113 w 3100388"/>
              <a:gd name="connsiteY10" fmla="*/ 195312 h 692580"/>
              <a:gd name="connsiteX11" fmla="*/ 590550 w 3100388"/>
              <a:gd name="connsiteY11" fmla="*/ 138162 h 692580"/>
              <a:gd name="connsiteX12" fmla="*/ 633413 w 3100388"/>
              <a:gd name="connsiteY12" fmla="*/ 114350 h 692580"/>
              <a:gd name="connsiteX13" fmla="*/ 700088 w 3100388"/>
              <a:gd name="connsiteY13" fmla="*/ 119112 h 692580"/>
              <a:gd name="connsiteX14" fmla="*/ 742950 w 3100388"/>
              <a:gd name="connsiteY14" fmla="*/ 190550 h 692580"/>
              <a:gd name="connsiteX15" fmla="*/ 766763 w 3100388"/>
              <a:gd name="connsiteY15" fmla="*/ 242937 h 692580"/>
              <a:gd name="connsiteX16" fmla="*/ 790575 w 3100388"/>
              <a:gd name="connsiteY16" fmla="*/ 290562 h 692580"/>
              <a:gd name="connsiteX17" fmla="*/ 819150 w 3100388"/>
              <a:gd name="connsiteY17" fmla="*/ 338187 h 692580"/>
              <a:gd name="connsiteX18" fmla="*/ 852488 w 3100388"/>
              <a:gd name="connsiteY18" fmla="*/ 390575 h 692580"/>
              <a:gd name="connsiteX19" fmla="*/ 895350 w 3100388"/>
              <a:gd name="connsiteY19" fmla="*/ 462012 h 692580"/>
              <a:gd name="connsiteX20" fmla="*/ 942975 w 3100388"/>
              <a:gd name="connsiteY20" fmla="*/ 528687 h 692580"/>
              <a:gd name="connsiteX21" fmla="*/ 985838 w 3100388"/>
              <a:gd name="connsiteY21" fmla="*/ 547737 h 692580"/>
              <a:gd name="connsiteX22" fmla="*/ 1028700 w 3100388"/>
              <a:gd name="connsiteY22" fmla="*/ 533450 h 692580"/>
              <a:gd name="connsiteX23" fmla="*/ 1066800 w 3100388"/>
              <a:gd name="connsiteY23" fmla="*/ 423912 h 692580"/>
              <a:gd name="connsiteX24" fmla="*/ 1143000 w 3100388"/>
              <a:gd name="connsiteY24" fmla="*/ 171500 h 692580"/>
              <a:gd name="connsiteX25" fmla="*/ 1171575 w 3100388"/>
              <a:gd name="connsiteY25" fmla="*/ 109587 h 692580"/>
              <a:gd name="connsiteX26" fmla="*/ 1228725 w 3100388"/>
              <a:gd name="connsiteY26" fmla="*/ 76250 h 692580"/>
              <a:gd name="connsiteX27" fmla="*/ 1285875 w 3100388"/>
              <a:gd name="connsiteY27" fmla="*/ 85775 h 692580"/>
              <a:gd name="connsiteX28" fmla="*/ 1328738 w 3100388"/>
              <a:gd name="connsiteY28" fmla="*/ 128637 h 692580"/>
              <a:gd name="connsiteX29" fmla="*/ 1381125 w 3100388"/>
              <a:gd name="connsiteY29" fmla="*/ 214362 h 692580"/>
              <a:gd name="connsiteX30" fmla="*/ 1438275 w 3100388"/>
              <a:gd name="connsiteY30" fmla="*/ 271512 h 692580"/>
              <a:gd name="connsiteX31" fmla="*/ 1485900 w 3100388"/>
              <a:gd name="connsiteY31" fmla="*/ 295325 h 692580"/>
              <a:gd name="connsiteX32" fmla="*/ 1543050 w 3100388"/>
              <a:gd name="connsiteY32" fmla="*/ 266750 h 692580"/>
              <a:gd name="connsiteX33" fmla="*/ 1600200 w 3100388"/>
              <a:gd name="connsiteY33" fmla="*/ 204837 h 692580"/>
              <a:gd name="connsiteX34" fmla="*/ 1638300 w 3100388"/>
              <a:gd name="connsiteY34" fmla="*/ 157212 h 692580"/>
              <a:gd name="connsiteX35" fmla="*/ 1724025 w 3100388"/>
              <a:gd name="connsiteY35" fmla="*/ 157212 h 692580"/>
              <a:gd name="connsiteX36" fmla="*/ 1776413 w 3100388"/>
              <a:gd name="connsiteY36" fmla="*/ 200075 h 692580"/>
              <a:gd name="connsiteX37" fmla="*/ 1819275 w 3100388"/>
              <a:gd name="connsiteY37" fmla="*/ 257225 h 692580"/>
              <a:gd name="connsiteX38" fmla="*/ 2000250 w 3100388"/>
              <a:gd name="connsiteY38" fmla="*/ 562025 h 692580"/>
              <a:gd name="connsiteX39" fmla="*/ 2066925 w 3100388"/>
              <a:gd name="connsiteY39" fmla="*/ 666800 h 692580"/>
              <a:gd name="connsiteX40" fmla="*/ 2538413 w 3100388"/>
              <a:gd name="connsiteY40" fmla="*/ 100062 h 692580"/>
              <a:gd name="connsiteX41" fmla="*/ 2590800 w 3100388"/>
              <a:gd name="connsiteY41" fmla="*/ 81012 h 692580"/>
              <a:gd name="connsiteX42" fmla="*/ 2662238 w 3100388"/>
              <a:gd name="connsiteY42" fmla="*/ 85775 h 692580"/>
              <a:gd name="connsiteX43" fmla="*/ 2714625 w 3100388"/>
              <a:gd name="connsiteY43" fmla="*/ 123875 h 692580"/>
              <a:gd name="connsiteX44" fmla="*/ 2833688 w 3100388"/>
              <a:gd name="connsiteY44" fmla="*/ 204837 h 692580"/>
              <a:gd name="connsiteX45" fmla="*/ 2900363 w 3100388"/>
              <a:gd name="connsiteY45" fmla="*/ 223887 h 692580"/>
              <a:gd name="connsiteX46" fmla="*/ 2967038 w 3100388"/>
              <a:gd name="connsiteY46" fmla="*/ 214362 h 692580"/>
              <a:gd name="connsiteX47" fmla="*/ 3038475 w 3100388"/>
              <a:gd name="connsiteY47" fmla="*/ 157212 h 692580"/>
              <a:gd name="connsiteX48" fmla="*/ 3100388 w 3100388"/>
              <a:gd name="connsiteY48" fmla="*/ 104825 h 692580"/>
              <a:gd name="connsiteX0" fmla="*/ 0 w 3100388"/>
              <a:gd name="connsiteY0" fmla="*/ 109587 h 693896"/>
              <a:gd name="connsiteX1" fmla="*/ 76200 w 3100388"/>
              <a:gd name="connsiteY1" fmla="*/ 23862 h 693896"/>
              <a:gd name="connsiteX2" fmla="*/ 123825 w 3100388"/>
              <a:gd name="connsiteY2" fmla="*/ 50 h 693896"/>
              <a:gd name="connsiteX3" fmla="*/ 190500 w 3100388"/>
              <a:gd name="connsiteY3" fmla="*/ 19100 h 693896"/>
              <a:gd name="connsiteX4" fmla="*/ 233363 w 3100388"/>
              <a:gd name="connsiteY4" fmla="*/ 66725 h 693896"/>
              <a:gd name="connsiteX5" fmla="*/ 266700 w 3100388"/>
              <a:gd name="connsiteY5" fmla="*/ 142925 h 693896"/>
              <a:gd name="connsiteX6" fmla="*/ 300038 w 3100388"/>
              <a:gd name="connsiteY6" fmla="*/ 209600 h 693896"/>
              <a:gd name="connsiteX7" fmla="*/ 338138 w 3100388"/>
              <a:gd name="connsiteY7" fmla="*/ 261987 h 693896"/>
              <a:gd name="connsiteX8" fmla="*/ 400050 w 3100388"/>
              <a:gd name="connsiteY8" fmla="*/ 281037 h 693896"/>
              <a:gd name="connsiteX9" fmla="*/ 457200 w 3100388"/>
              <a:gd name="connsiteY9" fmla="*/ 252462 h 693896"/>
              <a:gd name="connsiteX10" fmla="*/ 519113 w 3100388"/>
              <a:gd name="connsiteY10" fmla="*/ 195312 h 693896"/>
              <a:gd name="connsiteX11" fmla="*/ 590550 w 3100388"/>
              <a:gd name="connsiteY11" fmla="*/ 138162 h 693896"/>
              <a:gd name="connsiteX12" fmla="*/ 633413 w 3100388"/>
              <a:gd name="connsiteY12" fmla="*/ 114350 h 693896"/>
              <a:gd name="connsiteX13" fmla="*/ 700088 w 3100388"/>
              <a:gd name="connsiteY13" fmla="*/ 119112 h 693896"/>
              <a:gd name="connsiteX14" fmla="*/ 742950 w 3100388"/>
              <a:gd name="connsiteY14" fmla="*/ 190550 h 693896"/>
              <a:gd name="connsiteX15" fmla="*/ 766763 w 3100388"/>
              <a:gd name="connsiteY15" fmla="*/ 242937 h 693896"/>
              <a:gd name="connsiteX16" fmla="*/ 790575 w 3100388"/>
              <a:gd name="connsiteY16" fmla="*/ 290562 h 693896"/>
              <a:gd name="connsiteX17" fmla="*/ 819150 w 3100388"/>
              <a:gd name="connsiteY17" fmla="*/ 338187 h 693896"/>
              <a:gd name="connsiteX18" fmla="*/ 852488 w 3100388"/>
              <a:gd name="connsiteY18" fmla="*/ 390575 h 693896"/>
              <a:gd name="connsiteX19" fmla="*/ 895350 w 3100388"/>
              <a:gd name="connsiteY19" fmla="*/ 462012 h 693896"/>
              <a:gd name="connsiteX20" fmla="*/ 942975 w 3100388"/>
              <a:gd name="connsiteY20" fmla="*/ 528687 h 693896"/>
              <a:gd name="connsiteX21" fmla="*/ 985838 w 3100388"/>
              <a:gd name="connsiteY21" fmla="*/ 547737 h 693896"/>
              <a:gd name="connsiteX22" fmla="*/ 1028700 w 3100388"/>
              <a:gd name="connsiteY22" fmla="*/ 533450 h 693896"/>
              <a:gd name="connsiteX23" fmla="*/ 1066800 w 3100388"/>
              <a:gd name="connsiteY23" fmla="*/ 423912 h 693896"/>
              <a:gd name="connsiteX24" fmla="*/ 1143000 w 3100388"/>
              <a:gd name="connsiteY24" fmla="*/ 171500 h 693896"/>
              <a:gd name="connsiteX25" fmla="*/ 1171575 w 3100388"/>
              <a:gd name="connsiteY25" fmla="*/ 109587 h 693896"/>
              <a:gd name="connsiteX26" fmla="*/ 1228725 w 3100388"/>
              <a:gd name="connsiteY26" fmla="*/ 76250 h 693896"/>
              <a:gd name="connsiteX27" fmla="*/ 1285875 w 3100388"/>
              <a:gd name="connsiteY27" fmla="*/ 85775 h 693896"/>
              <a:gd name="connsiteX28" fmla="*/ 1328738 w 3100388"/>
              <a:gd name="connsiteY28" fmla="*/ 128637 h 693896"/>
              <a:gd name="connsiteX29" fmla="*/ 1381125 w 3100388"/>
              <a:gd name="connsiteY29" fmla="*/ 214362 h 693896"/>
              <a:gd name="connsiteX30" fmla="*/ 1438275 w 3100388"/>
              <a:gd name="connsiteY30" fmla="*/ 271512 h 693896"/>
              <a:gd name="connsiteX31" fmla="*/ 1485900 w 3100388"/>
              <a:gd name="connsiteY31" fmla="*/ 295325 h 693896"/>
              <a:gd name="connsiteX32" fmla="*/ 1543050 w 3100388"/>
              <a:gd name="connsiteY32" fmla="*/ 266750 h 693896"/>
              <a:gd name="connsiteX33" fmla="*/ 1600200 w 3100388"/>
              <a:gd name="connsiteY33" fmla="*/ 204837 h 693896"/>
              <a:gd name="connsiteX34" fmla="*/ 1638300 w 3100388"/>
              <a:gd name="connsiteY34" fmla="*/ 157212 h 693896"/>
              <a:gd name="connsiteX35" fmla="*/ 1724025 w 3100388"/>
              <a:gd name="connsiteY35" fmla="*/ 157212 h 693896"/>
              <a:gd name="connsiteX36" fmla="*/ 1776413 w 3100388"/>
              <a:gd name="connsiteY36" fmla="*/ 200075 h 693896"/>
              <a:gd name="connsiteX37" fmla="*/ 1819275 w 3100388"/>
              <a:gd name="connsiteY37" fmla="*/ 257225 h 693896"/>
              <a:gd name="connsiteX38" fmla="*/ 2000250 w 3100388"/>
              <a:gd name="connsiteY38" fmla="*/ 562025 h 693896"/>
              <a:gd name="connsiteX39" fmla="*/ 2066925 w 3100388"/>
              <a:gd name="connsiteY39" fmla="*/ 666800 h 693896"/>
              <a:gd name="connsiteX40" fmla="*/ 2590800 w 3100388"/>
              <a:gd name="connsiteY40" fmla="*/ 81012 h 693896"/>
              <a:gd name="connsiteX41" fmla="*/ 2662238 w 3100388"/>
              <a:gd name="connsiteY41" fmla="*/ 85775 h 693896"/>
              <a:gd name="connsiteX42" fmla="*/ 2714625 w 3100388"/>
              <a:gd name="connsiteY42" fmla="*/ 123875 h 693896"/>
              <a:gd name="connsiteX43" fmla="*/ 2833688 w 3100388"/>
              <a:gd name="connsiteY43" fmla="*/ 204837 h 693896"/>
              <a:gd name="connsiteX44" fmla="*/ 2900363 w 3100388"/>
              <a:gd name="connsiteY44" fmla="*/ 223887 h 693896"/>
              <a:gd name="connsiteX45" fmla="*/ 2967038 w 3100388"/>
              <a:gd name="connsiteY45" fmla="*/ 214362 h 693896"/>
              <a:gd name="connsiteX46" fmla="*/ 3038475 w 3100388"/>
              <a:gd name="connsiteY46" fmla="*/ 157212 h 693896"/>
              <a:gd name="connsiteX47" fmla="*/ 3100388 w 3100388"/>
              <a:gd name="connsiteY47" fmla="*/ 104825 h 693896"/>
              <a:gd name="connsiteX0" fmla="*/ 0 w 3100388"/>
              <a:gd name="connsiteY0" fmla="*/ 109587 h 693567"/>
              <a:gd name="connsiteX1" fmla="*/ 76200 w 3100388"/>
              <a:gd name="connsiteY1" fmla="*/ 23862 h 693567"/>
              <a:gd name="connsiteX2" fmla="*/ 123825 w 3100388"/>
              <a:gd name="connsiteY2" fmla="*/ 50 h 693567"/>
              <a:gd name="connsiteX3" fmla="*/ 190500 w 3100388"/>
              <a:gd name="connsiteY3" fmla="*/ 19100 h 693567"/>
              <a:gd name="connsiteX4" fmla="*/ 233363 w 3100388"/>
              <a:gd name="connsiteY4" fmla="*/ 66725 h 693567"/>
              <a:gd name="connsiteX5" fmla="*/ 266700 w 3100388"/>
              <a:gd name="connsiteY5" fmla="*/ 142925 h 693567"/>
              <a:gd name="connsiteX6" fmla="*/ 300038 w 3100388"/>
              <a:gd name="connsiteY6" fmla="*/ 209600 h 693567"/>
              <a:gd name="connsiteX7" fmla="*/ 338138 w 3100388"/>
              <a:gd name="connsiteY7" fmla="*/ 261987 h 693567"/>
              <a:gd name="connsiteX8" fmla="*/ 400050 w 3100388"/>
              <a:gd name="connsiteY8" fmla="*/ 281037 h 693567"/>
              <a:gd name="connsiteX9" fmla="*/ 457200 w 3100388"/>
              <a:gd name="connsiteY9" fmla="*/ 252462 h 693567"/>
              <a:gd name="connsiteX10" fmla="*/ 519113 w 3100388"/>
              <a:gd name="connsiteY10" fmla="*/ 195312 h 693567"/>
              <a:gd name="connsiteX11" fmla="*/ 590550 w 3100388"/>
              <a:gd name="connsiteY11" fmla="*/ 138162 h 693567"/>
              <a:gd name="connsiteX12" fmla="*/ 633413 w 3100388"/>
              <a:gd name="connsiteY12" fmla="*/ 114350 h 693567"/>
              <a:gd name="connsiteX13" fmla="*/ 700088 w 3100388"/>
              <a:gd name="connsiteY13" fmla="*/ 119112 h 693567"/>
              <a:gd name="connsiteX14" fmla="*/ 742950 w 3100388"/>
              <a:gd name="connsiteY14" fmla="*/ 190550 h 693567"/>
              <a:gd name="connsiteX15" fmla="*/ 766763 w 3100388"/>
              <a:gd name="connsiteY15" fmla="*/ 242937 h 693567"/>
              <a:gd name="connsiteX16" fmla="*/ 790575 w 3100388"/>
              <a:gd name="connsiteY16" fmla="*/ 290562 h 693567"/>
              <a:gd name="connsiteX17" fmla="*/ 819150 w 3100388"/>
              <a:gd name="connsiteY17" fmla="*/ 338187 h 693567"/>
              <a:gd name="connsiteX18" fmla="*/ 852488 w 3100388"/>
              <a:gd name="connsiteY18" fmla="*/ 390575 h 693567"/>
              <a:gd name="connsiteX19" fmla="*/ 895350 w 3100388"/>
              <a:gd name="connsiteY19" fmla="*/ 462012 h 693567"/>
              <a:gd name="connsiteX20" fmla="*/ 942975 w 3100388"/>
              <a:gd name="connsiteY20" fmla="*/ 528687 h 693567"/>
              <a:gd name="connsiteX21" fmla="*/ 985838 w 3100388"/>
              <a:gd name="connsiteY21" fmla="*/ 547737 h 693567"/>
              <a:gd name="connsiteX22" fmla="*/ 1028700 w 3100388"/>
              <a:gd name="connsiteY22" fmla="*/ 533450 h 693567"/>
              <a:gd name="connsiteX23" fmla="*/ 1066800 w 3100388"/>
              <a:gd name="connsiteY23" fmla="*/ 423912 h 693567"/>
              <a:gd name="connsiteX24" fmla="*/ 1143000 w 3100388"/>
              <a:gd name="connsiteY24" fmla="*/ 171500 h 693567"/>
              <a:gd name="connsiteX25" fmla="*/ 1171575 w 3100388"/>
              <a:gd name="connsiteY25" fmla="*/ 109587 h 693567"/>
              <a:gd name="connsiteX26" fmla="*/ 1228725 w 3100388"/>
              <a:gd name="connsiteY26" fmla="*/ 76250 h 693567"/>
              <a:gd name="connsiteX27" fmla="*/ 1285875 w 3100388"/>
              <a:gd name="connsiteY27" fmla="*/ 85775 h 693567"/>
              <a:gd name="connsiteX28" fmla="*/ 1328738 w 3100388"/>
              <a:gd name="connsiteY28" fmla="*/ 128637 h 693567"/>
              <a:gd name="connsiteX29" fmla="*/ 1381125 w 3100388"/>
              <a:gd name="connsiteY29" fmla="*/ 214362 h 693567"/>
              <a:gd name="connsiteX30" fmla="*/ 1438275 w 3100388"/>
              <a:gd name="connsiteY30" fmla="*/ 271512 h 693567"/>
              <a:gd name="connsiteX31" fmla="*/ 1485900 w 3100388"/>
              <a:gd name="connsiteY31" fmla="*/ 295325 h 693567"/>
              <a:gd name="connsiteX32" fmla="*/ 1543050 w 3100388"/>
              <a:gd name="connsiteY32" fmla="*/ 266750 h 693567"/>
              <a:gd name="connsiteX33" fmla="*/ 1600200 w 3100388"/>
              <a:gd name="connsiteY33" fmla="*/ 204837 h 693567"/>
              <a:gd name="connsiteX34" fmla="*/ 1638300 w 3100388"/>
              <a:gd name="connsiteY34" fmla="*/ 157212 h 693567"/>
              <a:gd name="connsiteX35" fmla="*/ 1724025 w 3100388"/>
              <a:gd name="connsiteY35" fmla="*/ 157212 h 693567"/>
              <a:gd name="connsiteX36" fmla="*/ 1776413 w 3100388"/>
              <a:gd name="connsiteY36" fmla="*/ 200075 h 693567"/>
              <a:gd name="connsiteX37" fmla="*/ 1819275 w 3100388"/>
              <a:gd name="connsiteY37" fmla="*/ 257225 h 693567"/>
              <a:gd name="connsiteX38" fmla="*/ 2000250 w 3100388"/>
              <a:gd name="connsiteY38" fmla="*/ 562025 h 693567"/>
              <a:gd name="connsiteX39" fmla="*/ 2066925 w 3100388"/>
              <a:gd name="connsiteY39" fmla="*/ 666800 h 693567"/>
              <a:gd name="connsiteX40" fmla="*/ 2662238 w 3100388"/>
              <a:gd name="connsiteY40" fmla="*/ 85775 h 693567"/>
              <a:gd name="connsiteX41" fmla="*/ 2714625 w 3100388"/>
              <a:gd name="connsiteY41" fmla="*/ 123875 h 693567"/>
              <a:gd name="connsiteX42" fmla="*/ 2833688 w 3100388"/>
              <a:gd name="connsiteY42" fmla="*/ 204837 h 693567"/>
              <a:gd name="connsiteX43" fmla="*/ 2900363 w 3100388"/>
              <a:gd name="connsiteY43" fmla="*/ 223887 h 693567"/>
              <a:gd name="connsiteX44" fmla="*/ 2967038 w 3100388"/>
              <a:gd name="connsiteY44" fmla="*/ 214362 h 693567"/>
              <a:gd name="connsiteX45" fmla="*/ 3038475 w 3100388"/>
              <a:gd name="connsiteY45" fmla="*/ 157212 h 693567"/>
              <a:gd name="connsiteX46" fmla="*/ 3100388 w 3100388"/>
              <a:gd name="connsiteY46" fmla="*/ 104825 h 693567"/>
              <a:gd name="connsiteX0" fmla="*/ 0 w 3100388"/>
              <a:gd name="connsiteY0" fmla="*/ 109587 h 690942"/>
              <a:gd name="connsiteX1" fmla="*/ 76200 w 3100388"/>
              <a:gd name="connsiteY1" fmla="*/ 23862 h 690942"/>
              <a:gd name="connsiteX2" fmla="*/ 123825 w 3100388"/>
              <a:gd name="connsiteY2" fmla="*/ 50 h 690942"/>
              <a:gd name="connsiteX3" fmla="*/ 190500 w 3100388"/>
              <a:gd name="connsiteY3" fmla="*/ 19100 h 690942"/>
              <a:gd name="connsiteX4" fmla="*/ 233363 w 3100388"/>
              <a:gd name="connsiteY4" fmla="*/ 66725 h 690942"/>
              <a:gd name="connsiteX5" fmla="*/ 266700 w 3100388"/>
              <a:gd name="connsiteY5" fmla="*/ 142925 h 690942"/>
              <a:gd name="connsiteX6" fmla="*/ 300038 w 3100388"/>
              <a:gd name="connsiteY6" fmla="*/ 209600 h 690942"/>
              <a:gd name="connsiteX7" fmla="*/ 338138 w 3100388"/>
              <a:gd name="connsiteY7" fmla="*/ 261987 h 690942"/>
              <a:gd name="connsiteX8" fmla="*/ 400050 w 3100388"/>
              <a:gd name="connsiteY8" fmla="*/ 281037 h 690942"/>
              <a:gd name="connsiteX9" fmla="*/ 457200 w 3100388"/>
              <a:gd name="connsiteY9" fmla="*/ 252462 h 690942"/>
              <a:gd name="connsiteX10" fmla="*/ 519113 w 3100388"/>
              <a:gd name="connsiteY10" fmla="*/ 195312 h 690942"/>
              <a:gd name="connsiteX11" fmla="*/ 590550 w 3100388"/>
              <a:gd name="connsiteY11" fmla="*/ 138162 h 690942"/>
              <a:gd name="connsiteX12" fmla="*/ 633413 w 3100388"/>
              <a:gd name="connsiteY12" fmla="*/ 114350 h 690942"/>
              <a:gd name="connsiteX13" fmla="*/ 700088 w 3100388"/>
              <a:gd name="connsiteY13" fmla="*/ 119112 h 690942"/>
              <a:gd name="connsiteX14" fmla="*/ 742950 w 3100388"/>
              <a:gd name="connsiteY14" fmla="*/ 190550 h 690942"/>
              <a:gd name="connsiteX15" fmla="*/ 766763 w 3100388"/>
              <a:gd name="connsiteY15" fmla="*/ 242937 h 690942"/>
              <a:gd name="connsiteX16" fmla="*/ 790575 w 3100388"/>
              <a:gd name="connsiteY16" fmla="*/ 290562 h 690942"/>
              <a:gd name="connsiteX17" fmla="*/ 819150 w 3100388"/>
              <a:gd name="connsiteY17" fmla="*/ 338187 h 690942"/>
              <a:gd name="connsiteX18" fmla="*/ 852488 w 3100388"/>
              <a:gd name="connsiteY18" fmla="*/ 390575 h 690942"/>
              <a:gd name="connsiteX19" fmla="*/ 895350 w 3100388"/>
              <a:gd name="connsiteY19" fmla="*/ 462012 h 690942"/>
              <a:gd name="connsiteX20" fmla="*/ 942975 w 3100388"/>
              <a:gd name="connsiteY20" fmla="*/ 528687 h 690942"/>
              <a:gd name="connsiteX21" fmla="*/ 985838 w 3100388"/>
              <a:gd name="connsiteY21" fmla="*/ 547737 h 690942"/>
              <a:gd name="connsiteX22" fmla="*/ 1028700 w 3100388"/>
              <a:gd name="connsiteY22" fmla="*/ 533450 h 690942"/>
              <a:gd name="connsiteX23" fmla="*/ 1066800 w 3100388"/>
              <a:gd name="connsiteY23" fmla="*/ 423912 h 690942"/>
              <a:gd name="connsiteX24" fmla="*/ 1143000 w 3100388"/>
              <a:gd name="connsiteY24" fmla="*/ 171500 h 690942"/>
              <a:gd name="connsiteX25" fmla="*/ 1171575 w 3100388"/>
              <a:gd name="connsiteY25" fmla="*/ 109587 h 690942"/>
              <a:gd name="connsiteX26" fmla="*/ 1228725 w 3100388"/>
              <a:gd name="connsiteY26" fmla="*/ 76250 h 690942"/>
              <a:gd name="connsiteX27" fmla="*/ 1285875 w 3100388"/>
              <a:gd name="connsiteY27" fmla="*/ 85775 h 690942"/>
              <a:gd name="connsiteX28" fmla="*/ 1328738 w 3100388"/>
              <a:gd name="connsiteY28" fmla="*/ 128637 h 690942"/>
              <a:gd name="connsiteX29" fmla="*/ 1381125 w 3100388"/>
              <a:gd name="connsiteY29" fmla="*/ 214362 h 690942"/>
              <a:gd name="connsiteX30" fmla="*/ 1438275 w 3100388"/>
              <a:gd name="connsiteY30" fmla="*/ 271512 h 690942"/>
              <a:gd name="connsiteX31" fmla="*/ 1485900 w 3100388"/>
              <a:gd name="connsiteY31" fmla="*/ 295325 h 690942"/>
              <a:gd name="connsiteX32" fmla="*/ 1543050 w 3100388"/>
              <a:gd name="connsiteY32" fmla="*/ 266750 h 690942"/>
              <a:gd name="connsiteX33" fmla="*/ 1600200 w 3100388"/>
              <a:gd name="connsiteY33" fmla="*/ 204837 h 690942"/>
              <a:gd name="connsiteX34" fmla="*/ 1638300 w 3100388"/>
              <a:gd name="connsiteY34" fmla="*/ 157212 h 690942"/>
              <a:gd name="connsiteX35" fmla="*/ 1724025 w 3100388"/>
              <a:gd name="connsiteY35" fmla="*/ 157212 h 690942"/>
              <a:gd name="connsiteX36" fmla="*/ 1776413 w 3100388"/>
              <a:gd name="connsiteY36" fmla="*/ 200075 h 690942"/>
              <a:gd name="connsiteX37" fmla="*/ 1819275 w 3100388"/>
              <a:gd name="connsiteY37" fmla="*/ 257225 h 690942"/>
              <a:gd name="connsiteX38" fmla="*/ 2000250 w 3100388"/>
              <a:gd name="connsiteY38" fmla="*/ 562025 h 690942"/>
              <a:gd name="connsiteX39" fmla="*/ 2066925 w 3100388"/>
              <a:gd name="connsiteY39" fmla="*/ 666800 h 690942"/>
              <a:gd name="connsiteX40" fmla="*/ 2714625 w 3100388"/>
              <a:gd name="connsiteY40" fmla="*/ 123875 h 690942"/>
              <a:gd name="connsiteX41" fmla="*/ 2833688 w 3100388"/>
              <a:gd name="connsiteY41" fmla="*/ 204837 h 690942"/>
              <a:gd name="connsiteX42" fmla="*/ 2900363 w 3100388"/>
              <a:gd name="connsiteY42" fmla="*/ 223887 h 690942"/>
              <a:gd name="connsiteX43" fmla="*/ 2967038 w 3100388"/>
              <a:gd name="connsiteY43" fmla="*/ 214362 h 690942"/>
              <a:gd name="connsiteX44" fmla="*/ 3038475 w 3100388"/>
              <a:gd name="connsiteY44" fmla="*/ 157212 h 690942"/>
              <a:gd name="connsiteX45" fmla="*/ 3100388 w 3100388"/>
              <a:gd name="connsiteY45" fmla="*/ 104825 h 690942"/>
              <a:gd name="connsiteX0" fmla="*/ 0 w 3100388"/>
              <a:gd name="connsiteY0" fmla="*/ 109587 h 685453"/>
              <a:gd name="connsiteX1" fmla="*/ 76200 w 3100388"/>
              <a:gd name="connsiteY1" fmla="*/ 23862 h 685453"/>
              <a:gd name="connsiteX2" fmla="*/ 123825 w 3100388"/>
              <a:gd name="connsiteY2" fmla="*/ 50 h 685453"/>
              <a:gd name="connsiteX3" fmla="*/ 190500 w 3100388"/>
              <a:gd name="connsiteY3" fmla="*/ 19100 h 685453"/>
              <a:gd name="connsiteX4" fmla="*/ 233363 w 3100388"/>
              <a:gd name="connsiteY4" fmla="*/ 66725 h 685453"/>
              <a:gd name="connsiteX5" fmla="*/ 266700 w 3100388"/>
              <a:gd name="connsiteY5" fmla="*/ 142925 h 685453"/>
              <a:gd name="connsiteX6" fmla="*/ 300038 w 3100388"/>
              <a:gd name="connsiteY6" fmla="*/ 209600 h 685453"/>
              <a:gd name="connsiteX7" fmla="*/ 338138 w 3100388"/>
              <a:gd name="connsiteY7" fmla="*/ 261987 h 685453"/>
              <a:gd name="connsiteX8" fmla="*/ 400050 w 3100388"/>
              <a:gd name="connsiteY8" fmla="*/ 281037 h 685453"/>
              <a:gd name="connsiteX9" fmla="*/ 457200 w 3100388"/>
              <a:gd name="connsiteY9" fmla="*/ 252462 h 685453"/>
              <a:gd name="connsiteX10" fmla="*/ 519113 w 3100388"/>
              <a:gd name="connsiteY10" fmla="*/ 195312 h 685453"/>
              <a:gd name="connsiteX11" fmla="*/ 590550 w 3100388"/>
              <a:gd name="connsiteY11" fmla="*/ 138162 h 685453"/>
              <a:gd name="connsiteX12" fmla="*/ 633413 w 3100388"/>
              <a:gd name="connsiteY12" fmla="*/ 114350 h 685453"/>
              <a:gd name="connsiteX13" fmla="*/ 700088 w 3100388"/>
              <a:gd name="connsiteY13" fmla="*/ 119112 h 685453"/>
              <a:gd name="connsiteX14" fmla="*/ 742950 w 3100388"/>
              <a:gd name="connsiteY14" fmla="*/ 190550 h 685453"/>
              <a:gd name="connsiteX15" fmla="*/ 766763 w 3100388"/>
              <a:gd name="connsiteY15" fmla="*/ 242937 h 685453"/>
              <a:gd name="connsiteX16" fmla="*/ 790575 w 3100388"/>
              <a:gd name="connsiteY16" fmla="*/ 290562 h 685453"/>
              <a:gd name="connsiteX17" fmla="*/ 819150 w 3100388"/>
              <a:gd name="connsiteY17" fmla="*/ 338187 h 685453"/>
              <a:gd name="connsiteX18" fmla="*/ 852488 w 3100388"/>
              <a:gd name="connsiteY18" fmla="*/ 390575 h 685453"/>
              <a:gd name="connsiteX19" fmla="*/ 895350 w 3100388"/>
              <a:gd name="connsiteY19" fmla="*/ 462012 h 685453"/>
              <a:gd name="connsiteX20" fmla="*/ 942975 w 3100388"/>
              <a:gd name="connsiteY20" fmla="*/ 528687 h 685453"/>
              <a:gd name="connsiteX21" fmla="*/ 985838 w 3100388"/>
              <a:gd name="connsiteY21" fmla="*/ 547737 h 685453"/>
              <a:gd name="connsiteX22" fmla="*/ 1028700 w 3100388"/>
              <a:gd name="connsiteY22" fmla="*/ 533450 h 685453"/>
              <a:gd name="connsiteX23" fmla="*/ 1066800 w 3100388"/>
              <a:gd name="connsiteY23" fmla="*/ 423912 h 685453"/>
              <a:gd name="connsiteX24" fmla="*/ 1143000 w 3100388"/>
              <a:gd name="connsiteY24" fmla="*/ 171500 h 685453"/>
              <a:gd name="connsiteX25" fmla="*/ 1171575 w 3100388"/>
              <a:gd name="connsiteY25" fmla="*/ 109587 h 685453"/>
              <a:gd name="connsiteX26" fmla="*/ 1228725 w 3100388"/>
              <a:gd name="connsiteY26" fmla="*/ 76250 h 685453"/>
              <a:gd name="connsiteX27" fmla="*/ 1285875 w 3100388"/>
              <a:gd name="connsiteY27" fmla="*/ 85775 h 685453"/>
              <a:gd name="connsiteX28" fmla="*/ 1328738 w 3100388"/>
              <a:gd name="connsiteY28" fmla="*/ 128637 h 685453"/>
              <a:gd name="connsiteX29" fmla="*/ 1381125 w 3100388"/>
              <a:gd name="connsiteY29" fmla="*/ 214362 h 685453"/>
              <a:gd name="connsiteX30" fmla="*/ 1438275 w 3100388"/>
              <a:gd name="connsiteY30" fmla="*/ 271512 h 685453"/>
              <a:gd name="connsiteX31" fmla="*/ 1485900 w 3100388"/>
              <a:gd name="connsiteY31" fmla="*/ 295325 h 685453"/>
              <a:gd name="connsiteX32" fmla="*/ 1543050 w 3100388"/>
              <a:gd name="connsiteY32" fmla="*/ 266750 h 685453"/>
              <a:gd name="connsiteX33" fmla="*/ 1600200 w 3100388"/>
              <a:gd name="connsiteY33" fmla="*/ 204837 h 685453"/>
              <a:gd name="connsiteX34" fmla="*/ 1638300 w 3100388"/>
              <a:gd name="connsiteY34" fmla="*/ 157212 h 685453"/>
              <a:gd name="connsiteX35" fmla="*/ 1724025 w 3100388"/>
              <a:gd name="connsiteY35" fmla="*/ 157212 h 685453"/>
              <a:gd name="connsiteX36" fmla="*/ 1776413 w 3100388"/>
              <a:gd name="connsiteY36" fmla="*/ 200075 h 685453"/>
              <a:gd name="connsiteX37" fmla="*/ 1819275 w 3100388"/>
              <a:gd name="connsiteY37" fmla="*/ 257225 h 685453"/>
              <a:gd name="connsiteX38" fmla="*/ 2000250 w 3100388"/>
              <a:gd name="connsiteY38" fmla="*/ 562025 h 685453"/>
              <a:gd name="connsiteX39" fmla="*/ 2066925 w 3100388"/>
              <a:gd name="connsiteY39" fmla="*/ 666800 h 685453"/>
              <a:gd name="connsiteX40" fmla="*/ 2833688 w 3100388"/>
              <a:gd name="connsiteY40" fmla="*/ 204837 h 685453"/>
              <a:gd name="connsiteX41" fmla="*/ 2900363 w 3100388"/>
              <a:gd name="connsiteY41" fmla="*/ 223887 h 685453"/>
              <a:gd name="connsiteX42" fmla="*/ 2967038 w 3100388"/>
              <a:gd name="connsiteY42" fmla="*/ 214362 h 685453"/>
              <a:gd name="connsiteX43" fmla="*/ 3038475 w 3100388"/>
              <a:gd name="connsiteY43" fmla="*/ 157212 h 685453"/>
              <a:gd name="connsiteX44" fmla="*/ 3100388 w 3100388"/>
              <a:gd name="connsiteY44" fmla="*/ 104825 h 685453"/>
              <a:gd name="connsiteX0" fmla="*/ 0 w 3100388"/>
              <a:gd name="connsiteY0" fmla="*/ 109587 h 684183"/>
              <a:gd name="connsiteX1" fmla="*/ 76200 w 3100388"/>
              <a:gd name="connsiteY1" fmla="*/ 23862 h 684183"/>
              <a:gd name="connsiteX2" fmla="*/ 123825 w 3100388"/>
              <a:gd name="connsiteY2" fmla="*/ 50 h 684183"/>
              <a:gd name="connsiteX3" fmla="*/ 190500 w 3100388"/>
              <a:gd name="connsiteY3" fmla="*/ 19100 h 684183"/>
              <a:gd name="connsiteX4" fmla="*/ 233363 w 3100388"/>
              <a:gd name="connsiteY4" fmla="*/ 66725 h 684183"/>
              <a:gd name="connsiteX5" fmla="*/ 266700 w 3100388"/>
              <a:gd name="connsiteY5" fmla="*/ 142925 h 684183"/>
              <a:gd name="connsiteX6" fmla="*/ 300038 w 3100388"/>
              <a:gd name="connsiteY6" fmla="*/ 209600 h 684183"/>
              <a:gd name="connsiteX7" fmla="*/ 338138 w 3100388"/>
              <a:gd name="connsiteY7" fmla="*/ 261987 h 684183"/>
              <a:gd name="connsiteX8" fmla="*/ 400050 w 3100388"/>
              <a:gd name="connsiteY8" fmla="*/ 281037 h 684183"/>
              <a:gd name="connsiteX9" fmla="*/ 457200 w 3100388"/>
              <a:gd name="connsiteY9" fmla="*/ 252462 h 684183"/>
              <a:gd name="connsiteX10" fmla="*/ 519113 w 3100388"/>
              <a:gd name="connsiteY10" fmla="*/ 195312 h 684183"/>
              <a:gd name="connsiteX11" fmla="*/ 590550 w 3100388"/>
              <a:gd name="connsiteY11" fmla="*/ 138162 h 684183"/>
              <a:gd name="connsiteX12" fmla="*/ 633413 w 3100388"/>
              <a:gd name="connsiteY12" fmla="*/ 114350 h 684183"/>
              <a:gd name="connsiteX13" fmla="*/ 700088 w 3100388"/>
              <a:gd name="connsiteY13" fmla="*/ 119112 h 684183"/>
              <a:gd name="connsiteX14" fmla="*/ 742950 w 3100388"/>
              <a:gd name="connsiteY14" fmla="*/ 190550 h 684183"/>
              <a:gd name="connsiteX15" fmla="*/ 766763 w 3100388"/>
              <a:gd name="connsiteY15" fmla="*/ 242937 h 684183"/>
              <a:gd name="connsiteX16" fmla="*/ 790575 w 3100388"/>
              <a:gd name="connsiteY16" fmla="*/ 290562 h 684183"/>
              <a:gd name="connsiteX17" fmla="*/ 819150 w 3100388"/>
              <a:gd name="connsiteY17" fmla="*/ 338187 h 684183"/>
              <a:gd name="connsiteX18" fmla="*/ 852488 w 3100388"/>
              <a:gd name="connsiteY18" fmla="*/ 390575 h 684183"/>
              <a:gd name="connsiteX19" fmla="*/ 895350 w 3100388"/>
              <a:gd name="connsiteY19" fmla="*/ 462012 h 684183"/>
              <a:gd name="connsiteX20" fmla="*/ 942975 w 3100388"/>
              <a:gd name="connsiteY20" fmla="*/ 528687 h 684183"/>
              <a:gd name="connsiteX21" fmla="*/ 985838 w 3100388"/>
              <a:gd name="connsiteY21" fmla="*/ 547737 h 684183"/>
              <a:gd name="connsiteX22" fmla="*/ 1028700 w 3100388"/>
              <a:gd name="connsiteY22" fmla="*/ 533450 h 684183"/>
              <a:gd name="connsiteX23" fmla="*/ 1066800 w 3100388"/>
              <a:gd name="connsiteY23" fmla="*/ 423912 h 684183"/>
              <a:gd name="connsiteX24" fmla="*/ 1143000 w 3100388"/>
              <a:gd name="connsiteY24" fmla="*/ 171500 h 684183"/>
              <a:gd name="connsiteX25" fmla="*/ 1171575 w 3100388"/>
              <a:gd name="connsiteY25" fmla="*/ 109587 h 684183"/>
              <a:gd name="connsiteX26" fmla="*/ 1228725 w 3100388"/>
              <a:gd name="connsiteY26" fmla="*/ 76250 h 684183"/>
              <a:gd name="connsiteX27" fmla="*/ 1285875 w 3100388"/>
              <a:gd name="connsiteY27" fmla="*/ 85775 h 684183"/>
              <a:gd name="connsiteX28" fmla="*/ 1328738 w 3100388"/>
              <a:gd name="connsiteY28" fmla="*/ 128637 h 684183"/>
              <a:gd name="connsiteX29" fmla="*/ 1381125 w 3100388"/>
              <a:gd name="connsiteY29" fmla="*/ 214362 h 684183"/>
              <a:gd name="connsiteX30" fmla="*/ 1438275 w 3100388"/>
              <a:gd name="connsiteY30" fmla="*/ 271512 h 684183"/>
              <a:gd name="connsiteX31" fmla="*/ 1485900 w 3100388"/>
              <a:gd name="connsiteY31" fmla="*/ 295325 h 684183"/>
              <a:gd name="connsiteX32" fmla="*/ 1543050 w 3100388"/>
              <a:gd name="connsiteY32" fmla="*/ 266750 h 684183"/>
              <a:gd name="connsiteX33" fmla="*/ 1600200 w 3100388"/>
              <a:gd name="connsiteY33" fmla="*/ 204837 h 684183"/>
              <a:gd name="connsiteX34" fmla="*/ 1638300 w 3100388"/>
              <a:gd name="connsiteY34" fmla="*/ 157212 h 684183"/>
              <a:gd name="connsiteX35" fmla="*/ 1724025 w 3100388"/>
              <a:gd name="connsiteY35" fmla="*/ 157212 h 684183"/>
              <a:gd name="connsiteX36" fmla="*/ 1776413 w 3100388"/>
              <a:gd name="connsiteY36" fmla="*/ 200075 h 684183"/>
              <a:gd name="connsiteX37" fmla="*/ 1819275 w 3100388"/>
              <a:gd name="connsiteY37" fmla="*/ 257225 h 684183"/>
              <a:gd name="connsiteX38" fmla="*/ 2000250 w 3100388"/>
              <a:gd name="connsiteY38" fmla="*/ 562025 h 684183"/>
              <a:gd name="connsiteX39" fmla="*/ 2066925 w 3100388"/>
              <a:gd name="connsiteY39" fmla="*/ 666800 h 684183"/>
              <a:gd name="connsiteX40" fmla="*/ 2900363 w 3100388"/>
              <a:gd name="connsiteY40" fmla="*/ 223887 h 684183"/>
              <a:gd name="connsiteX41" fmla="*/ 2967038 w 3100388"/>
              <a:gd name="connsiteY41" fmla="*/ 214362 h 684183"/>
              <a:gd name="connsiteX42" fmla="*/ 3038475 w 3100388"/>
              <a:gd name="connsiteY42" fmla="*/ 157212 h 684183"/>
              <a:gd name="connsiteX43" fmla="*/ 3100388 w 3100388"/>
              <a:gd name="connsiteY43" fmla="*/ 104825 h 684183"/>
              <a:gd name="connsiteX0" fmla="*/ 0 w 3100388"/>
              <a:gd name="connsiteY0" fmla="*/ 109587 h 684817"/>
              <a:gd name="connsiteX1" fmla="*/ 76200 w 3100388"/>
              <a:gd name="connsiteY1" fmla="*/ 23862 h 684817"/>
              <a:gd name="connsiteX2" fmla="*/ 123825 w 3100388"/>
              <a:gd name="connsiteY2" fmla="*/ 50 h 684817"/>
              <a:gd name="connsiteX3" fmla="*/ 190500 w 3100388"/>
              <a:gd name="connsiteY3" fmla="*/ 19100 h 684817"/>
              <a:gd name="connsiteX4" fmla="*/ 233363 w 3100388"/>
              <a:gd name="connsiteY4" fmla="*/ 66725 h 684817"/>
              <a:gd name="connsiteX5" fmla="*/ 266700 w 3100388"/>
              <a:gd name="connsiteY5" fmla="*/ 142925 h 684817"/>
              <a:gd name="connsiteX6" fmla="*/ 300038 w 3100388"/>
              <a:gd name="connsiteY6" fmla="*/ 209600 h 684817"/>
              <a:gd name="connsiteX7" fmla="*/ 338138 w 3100388"/>
              <a:gd name="connsiteY7" fmla="*/ 261987 h 684817"/>
              <a:gd name="connsiteX8" fmla="*/ 400050 w 3100388"/>
              <a:gd name="connsiteY8" fmla="*/ 281037 h 684817"/>
              <a:gd name="connsiteX9" fmla="*/ 457200 w 3100388"/>
              <a:gd name="connsiteY9" fmla="*/ 252462 h 684817"/>
              <a:gd name="connsiteX10" fmla="*/ 519113 w 3100388"/>
              <a:gd name="connsiteY10" fmla="*/ 195312 h 684817"/>
              <a:gd name="connsiteX11" fmla="*/ 590550 w 3100388"/>
              <a:gd name="connsiteY11" fmla="*/ 138162 h 684817"/>
              <a:gd name="connsiteX12" fmla="*/ 633413 w 3100388"/>
              <a:gd name="connsiteY12" fmla="*/ 114350 h 684817"/>
              <a:gd name="connsiteX13" fmla="*/ 700088 w 3100388"/>
              <a:gd name="connsiteY13" fmla="*/ 119112 h 684817"/>
              <a:gd name="connsiteX14" fmla="*/ 742950 w 3100388"/>
              <a:gd name="connsiteY14" fmla="*/ 190550 h 684817"/>
              <a:gd name="connsiteX15" fmla="*/ 766763 w 3100388"/>
              <a:gd name="connsiteY15" fmla="*/ 242937 h 684817"/>
              <a:gd name="connsiteX16" fmla="*/ 790575 w 3100388"/>
              <a:gd name="connsiteY16" fmla="*/ 290562 h 684817"/>
              <a:gd name="connsiteX17" fmla="*/ 819150 w 3100388"/>
              <a:gd name="connsiteY17" fmla="*/ 338187 h 684817"/>
              <a:gd name="connsiteX18" fmla="*/ 852488 w 3100388"/>
              <a:gd name="connsiteY18" fmla="*/ 390575 h 684817"/>
              <a:gd name="connsiteX19" fmla="*/ 895350 w 3100388"/>
              <a:gd name="connsiteY19" fmla="*/ 462012 h 684817"/>
              <a:gd name="connsiteX20" fmla="*/ 942975 w 3100388"/>
              <a:gd name="connsiteY20" fmla="*/ 528687 h 684817"/>
              <a:gd name="connsiteX21" fmla="*/ 985838 w 3100388"/>
              <a:gd name="connsiteY21" fmla="*/ 547737 h 684817"/>
              <a:gd name="connsiteX22" fmla="*/ 1028700 w 3100388"/>
              <a:gd name="connsiteY22" fmla="*/ 533450 h 684817"/>
              <a:gd name="connsiteX23" fmla="*/ 1066800 w 3100388"/>
              <a:gd name="connsiteY23" fmla="*/ 423912 h 684817"/>
              <a:gd name="connsiteX24" fmla="*/ 1143000 w 3100388"/>
              <a:gd name="connsiteY24" fmla="*/ 171500 h 684817"/>
              <a:gd name="connsiteX25" fmla="*/ 1171575 w 3100388"/>
              <a:gd name="connsiteY25" fmla="*/ 109587 h 684817"/>
              <a:gd name="connsiteX26" fmla="*/ 1228725 w 3100388"/>
              <a:gd name="connsiteY26" fmla="*/ 76250 h 684817"/>
              <a:gd name="connsiteX27" fmla="*/ 1285875 w 3100388"/>
              <a:gd name="connsiteY27" fmla="*/ 85775 h 684817"/>
              <a:gd name="connsiteX28" fmla="*/ 1328738 w 3100388"/>
              <a:gd name="connsiteY28" fmla="*/ 128637 h 684817"/>
              <a:gd name="connsiteX29" fmla="*/ 1381125 w 3100388"/>
              <a:gd name="connsiteY29" fmla="*/ 214362 h 684817"/>
              <a:gd name="connsiteX30" fmla="*/ 1438275 w 3100388"/>
              <a:gd name="connsiteY30" fmla="*/ 271512 h 684817"/>
              <a:gd name="connsiteX31" fmla="*/ 1485900 w 3100388"/>
              <a:gd name="connsiteY31" fmla="*/ 295325 h 684817"/>
              <a:gd name="connsiteX32" fmla="*/ 1543050 w 3100388"/>
              <a:gd name="connsiteY32" fmla="*/ 266750 h 684817"/>
              <a:gd name="connsiteX33" fmla="*/ 1600200 w 3100388"/>
              <a:gd name="connsiteY33" fmla="*/ 204837 h 684817"/>
              <a:gd name="connsiteX34" fmla="*/ 1638300 w 3100388"/>
              <a:gd name="connsiteY34" fmla="*/ 157212 h 684817"/>
              <a:gd name="connsiteX35" fmla="*/ 1724025 w 3100388"/>
              <a:gd name="connsiteY35" fmla="*/ 157212 h 684817"/>
              <a:gd name="connsiteX36" fmla="*/ 1776413 w 3100388"/>
              <a:gd name="connsiteY36" fmla="*/ 200075 h 684817"/>
              <a:gd name="connsiteX37" fmla="*/ 1819275 w 3100388"/>
              <a:gd name="connsiteY37" fmla="*/ 257225 h 684817"/>
              <a:gd name="connsiteX38" fmla="*/ 2000250 w 3100388"/>
              <a:gd name="connsiteY38" fmla="*/ 562025 h 684817"/>
              <a:gd name="connsiteX39" fmla="*/ 2066925 w 3100388"/>
              <a:gd name="connsiteY39" fmla="*/ 666800 h 684817"/>
              <a:gd name="connsiteX40" fmla="*/ 2967038 w 3100388"/>
              <a:gd name="connsiteY40" fmla="*/ 214362 h 684817"/>
              <a:gd name="connsiteX41" fmla="*/ 3038475 w 3100388"/>
              <a:gd name="connsiteY41" fmla="*/ 157212 h 684817"/>
              <a:gd name="connsiteX42" fmla="*/ 3100388 w 3100388"/>
              <a:gd name="connsiteY42" fmla="*/ 104825 h 684817"/>
              <a:gd name="connsiteX0" fmla="*/ 0 w 3100388"/>
              <a:gd name="connsiteY0" fmla="*/ 109587 h 688666"/>
              <a:gd name="connsiteX1" fmla="*/ 76200 w 3100388"/>
              <a:gd name="connsiteY1" fmla="*/ 23862 h 688666"/>
              <a:gd name="connsiteX2" fmla="*/ 123825 w 3100388"/>
              <a:gd name="connsiteY2" fmla="*/ 50 h 688666"/>
              <a:gd name="connsiteX3" fmla="*/ 190500 w 3100388"/>
              <a:gd name="connsiteY3" fmla="*/ 19100 h 688666"/>
              <a:gd name="connsiteX4" fmla="*/ 233363 w 3100388"/>
              <a:gd name="connsiteY4" fmla="*/ 66725 h 688666"/>
              <a:gd name="connsiteX5" fmla="*/ 266700 w 3100388"/>
              <a:gd name="connsiteY5" fmla="*/ 142925 h 688666"/>
              <a:gd name="connsiteX6" fmla="*/ 300038 w 3100388"/>
              <a:gd name="connsiteY6" fmla="*/ 209600 h 688666"/>
              <a:gd name="connsiteX7" fmla="*/ 338138 w 3100388"/>
              <a:gd name="connsiteY7" fmla="*/ 261987 h 688666"/>
              <a:gd name="connsiteX8" fmla="*/ 400050 w 3100388"/>
              <a:gd name="connsiteY8" fmla="*/ 281037 h 688666"/>
              <a:gd name="connsiteX9" fmla="*/ 457200 w 3100388"/>
              <a:gd name="connsiteY9" fmla="*/ 252462 h 688666"/>
              <a:gd name="connsiteX10" fmla="*/ 519113 w 3100388"/>
              <a:gd name="connsiteY10" fmla="*/ 195312 h 688666"/>
              <a:gd name="connsiteX11" fmla="*/ 590550 w 3100388"/>
              <a:gd name="connsiteY11" fmla="*/ 138162 h 688666"/>
              <a:gd name="connsiteX12" fmla="*/ 633413 w 3100388"/>
              <a:gd name="connsiteY12" fmla="*/ 114350 h 688666"/>
              <a:gd name="connsiteX13" fmla="*/ 700088 w 3100388"/>
              <a:gd name="connsiteY13" fmla="*/ 119112 h 688666"/>
              <a:gd name="connsiteX14" fmla="*/ 742950 w 3100388"/>
              <a:gd name="connsiteY14" fmla="*/ 190550 h 688666"/>
              <a:gd name="connsiteX15" fmla="*/ 766763 w 3100388"/>
              <a:gd name="connsiteY15" fmla="*/ 242937 h 688666"/>
              <a:gd name="connsiteX16" fmla="*/ 790575 w 3100388"/>
              <a:gd name="connsiteY16" fmla="*/ 290562 h 688666"/>
              <a:gd name="connsiteX17" fmla="*/ 819150 w 3100388"/>
              <a:gd name="connsiteY17" fmla="*/ 338187 h 688666"/>
              <a:gd name="connsiteX18" fmla="*/ 852488 w 3100388"/>
              <a:gd name="connsiteY18" fmla="*/ 390575 h 688666"/>
              <a:gd name="connsiteX19" fmla="*/ 895350 w 3100388"/>
              <a:gd name="connsiteY19" fmla="*/ 462012 h 688666"/>
              <a:gd name="connsiteX20" fmla="*/ 942975 w 3100388"/>
              <a:gd name="connsiteY20" fmla="*/ 528687 h 688666"/>
              <a:gd name="connsiteX21" fmla="*/ 985838 w 3100388"/>
              <a:gd name="connsiteY21" fmla="*/ 547737 h 688666"/>
              <a:gd name="connsiteX22" fmla="*/ 1028700 w 3100388"/>
              <a:gd name="connsiteY22" fmla="*/ 533450 h 688666"/>
              <a:gd name="connsiteX23" fmla="*/ 1066800 w 3100388"/>
              <a:gd name="connsiteY23" fmla="*/ 423912 h 688666"/>
              <a:gd name="connsiteX24" fmla="*/ 1143000 w 3100388"/>
              <a:gd name="connsiteY24" fmla="*/ 171500 h 688666"/>
              <a:gd name="connsiteX25" fmla="*/ 1171575 w 3100388"/>
              <a:gd name="connsiteY25" fmla="*/ 109587 h 688666"/>
              <a:gd name="connsiteX26" fmla="*/ 1228725 w 3100388"/>
              <a:gd name="connsiteY26" fmla="*/ 76250 h 688666"/>
              <a:gd name="connsiteX27" fmla="*/ 1285875 w 3100388"/>
              <a:gd name="connsiteY27" fmla="*/ 85775 h 688666"/>
              <a:gd name="connsiteX28" fmla="*/ 1328738 w 3100388"/>
              <a:gd name="connsiteY28" fmla="*/ 128637 h 688666"/>
              <a:gd name="connsiteX29" fmla="*/ 1381125 w 3100388"/>
              <a:gd name="connsiteY29" fmla="*/ 214362 h 688666"/>
              <a:gd name="connsiteX30" fmla="*/ 1438275 w 3100388"/>
              <a:gd name="connsiteY30" fmla="*/ 271512 h 688666"/>
              <a:gd name="connsiteX31" fmla="*/ 1485900 w 3100388"/>
              <a:gd name="connsiteY31" fmla="*/ 295325 h 688666"/>
              <a:gd name="connsiteX32" fmla="*/ 1543050 w 3100388"/>
              <a:gd name="connsiteY32" fmla="*/ 266750 h 688666"/>
              <a:gd name="connsiteX33" fmla="*/ 1600200 w 3100388"/>
              <a:gd name="connsiteY33" fmla="*/ 204837 h 688666"/>
              <a:gd name="connsiteX34" fmla="*/ 1638300 w 3100388"/>
              <a:gd name="connsiteY34" fmla="*/ 157212 h 688666"/>
              <a:gd name="connsiteX35" fmla="*/ 1724025 w 3100388"/>
              <a:gd name="connsiteY35" fmla="*/ 157212 h 688666"/>
              <a:gd name="connsiteX36" fmla="*/ 1776413 w 3100388"/>
              <a:gd name="connsiteY36" fmla="*/ 200075 h 688666"/>
              <a:gd name="connsiteX37" fmla="*/ 1819275 w 3100388"/>
              <a:gd name="connsiteY37" fmla="*/ 257225 h 688666"/>
              <a:gd name="connsiteX38" fmla="*/ 2000250 w 3100388"/>
              <a:gd name="connsiteY38" fmla="*/ 562025 h 688666"/>
              <a:gd name="connsiteX39" fmla="*/ 2066925 w 3100388"/>
              <a:gd name="connsiteY39" fmla="*/ 666800 h 688666"/>
              <a:gd name="connsiteX40" fmla="*/ 3038475 w 3100388"/>
              <a:gd name="connsiteY40" fmla="*/ 157212 h 688666"/>
              <a:gd name="connsiteX41" fmla="*/ 3100388 w 3100388"/>
              <a:gd name="connsiteY41" fmla="*/ 104825 h 688666"/>
              <a:gd name="connsiteX0" fmla="*/ 0 w 3100388"/>
              <a:gd name="connsiteY0" fmla="*/ 109587 h 692252"/>
              <a:gd name="connsiteX1" fmla="*/ 76200 w 3100388"/>
              <a:gd name="connsiteY1" fmla="*/ 23862 h 692252"/>
              <a:gd name="connsiteX2" fmla="*/ 123825 w 3100388"/>
              <a:gd name="connsiteY2" fmla="*/ 50 h 692252"/>
              <a:gd name="connsiteX3" fmla="*/ 190500 w 3100388"/>
              <a:gd name="connsiteY3" fmla="*/ 19100 h 692252"/>
              <a:gd name="connsiteX4" fmla="*/ 233363 w 3100388"/>
              <a:gd name="connsiteY4" fmla="*/ 66725 h 692252"/>
              <a:gd name="connsiteX5" fmla="*/ 266700 w 3100388"/>
              <a:gd name="connsiteY5" fmla="*/ 142925 h 692252"/>
              <a:gd name="connsiteX6" fmla="*/ 300038 w 3100388"/>
              <a:gd name="connsiteY6" fmla="*/ 209600 h 692252"/>
              <a:gd name="connsiteX7" fmla="*/ 338138 w 3100388"/>
              <a:gd name="connsiteY7" fmla="*/ 261987 h 692252"/>
              <a:gd name="connsiteX8" fmla="*/ 400050 w 3100388"/>
              <a:gd name="connsiteY8" fmla="*/ 281037 h 692252"/>
              <a:gd name="connsiteX9" fmla="*/ 457200 w 3100388"/>
              <a:gd name="connsiteY9" fmla="*/ 252462 h 692252"/>
              <a:gd name="connsiteX10" fmla="*/ 519113 w 3100388"/>
              <a:gd name="connsiteY10" fmla="*/ 195312 h 692252"/>
              <a:gd name="connsiteX11" fmla="*/ 590550 w 3100388"/>
              <a:gd name="connsiteY11" fmla="*/ 138162 h 692252"/>
              <a:gd name="connsiteX12" fmla="*/ 633413 w 3100388"/>
              <a:gd name="connsiteY12" fmla="*/ 114350 h 692252"/>
              <a:gd name="connsiteX13" fmla="*/ 700088 w 3100388"/>
              <a:gd name="connsiteY13" fmla="*/ 119112 h 692252"/>
              <a:gd name="connsiteX14" fmla="*/ 742950 w 3100388"/>
              <a:gd name="connsiteY14" fmla="*/ 190550 h 692252"/>
              <a:gd name="connsiteX15" fmla="*/ 766763 w 3100388"/>
              <a:gd name="connsiteY15" fmla="*/ 242937 h 692252"/>
              <a:gd name="connsiteX16" fmla="*/ 790575 w 3100388"/>
              <a:gd name="connsiteY16" fmla="*/ 290562 h 692252"/>
              <a:gd name="connsiteX17" fmla="*/ 819150 w 3100388"/>
              <a:gd name="connsiteY17" fmla="*/ 338187 h 692252"/>
              <a:gd name="connsiteX18" fmla="*/ 852488 w 3100388"/>
              <a:gd name="connsiteY18" fmla="*/ 390575 h 692252"/>
              <a:gd name="connsiteX19" fmla="*/ 895350 w 3100388"/>
              <a:gd name="connsiteY19" fmla="*/ 462012 h 692252"/>
              <a:gd name="connsiteX20" fmla="*/ 942975 w 3100388"/>
              <a:gd name="connsiteY20" fmla="*/ 528687 h 692252"/>
              <a:gd name="connsiteX21" fmla="*/ 985838 w 3100388"/>
              <a:gd name="connsiteY21" fmla="*/ 547737 h 692252"/>
              <a:gd name="connsiteX22" fmla="*/ 1028700 w 3100388"/>
              <a:gd name="connsiteY22" fmla="*/ 533450 h 692252"/>
              <a:gd name="connsiteX23" fmla="*/ 1066800 w 3100388"/>
              <a:gd name="connsiteY23" fmla="*/ 423912 h 692252"/>
              <a:gd name="connsiteX24" fmla="*/ 1143000 w 3100388"/>
              <a:gd name="connsiteY24" fmla="*/ 171500 h 692252"/>
              <a:gd name="connsiteX25" fmla="*/ 1171575 w 3100388"/>
              <a:gd name="connsiteY25" fmla="*/ 109587 h 692252"/>
              <a:gd name="connsiteX26" fmla="*/ 1228725 w 3100388"/>
              <a:gd name="connsiteY26" fmla="*/ 76250 h 692252"/>
              <a:gd name="connsiteX27" fmla="*/ 1285875 w 3100388"/>
              <a:gd name="connsiteY27" fmla="*/ 85775 h 692252"/>
              <a:gd name="connsiteX28" fmla="*/ 1328738 w 3100388"/>
              <a:gd name="connsiteY28" fmla="*/ 128637 h 692252"/>
              <a:gd name="connsiteX29" fmla="*/ 1381125 w 3100388"/>
              <a:gd name="connsiteY29" fmla="*/ 214362 h 692252"/>
              <a:gd name="connsiteX30" fmla="*/ 1438275 w 3100388"/>
              <a:gd name="connsiteY30" fmla="*/ 271512 h 692252"/>
              <a:gd name="connsiteX31" fmla="*/ 1485900 w 3100388"/>
              <a:gd name="connsiteY31" fmla="*/ 295325 h 692252"/>
              <a:gd name="connsiteX32" fmla="*/ 1543050 w 3100388"/>
              <a:gd name="connsiteY32" fmla="*/ 266750 h 692252"/>
              <a:gd name="connsiteX33" fmla="*/ 1600200 w 3100388"/>
              <a:gd name="connsiteY33" fmla="*/ 204837 h 692252"/>
              <a:gd name="connsiteX34" fmla="*/ 1638300 w 3100388"/>
              <a:gd name="connsiteY34" fmla="*/ 157212 h 692252"/>
              <a:gd name="connsiteX35" fmla="*/ 1724025 w 3100388"/>
              <a:gd name="connsiteY35" fmla="*/ 157212 h 692252"/>
              <a:gd name="connsiteX36" fmla="*/ 1776413 w 3100388"/>
              <a:gd name="connsiteY36" fmla="*/ 200075 h 692252"/>
              <a:gd name="connsiteX37" fmla="*/ 1819275 w 3100388"/>
              <a:gd name="connsiteY37" fmla="*/ 257225 h 692252"/>
              <a:gd name="connsiteX38" fmla="*/ 2000250 w 3100388"/>
              <a:gd name="connsiteY38" fmla="*/ 562025 h 692252"/>
              <a:gd name="connsiteX39" fmla="*/ 2066925 w 3100388"/>
              <a:gd name="connsiteY39" fmla="*/ 666800 h 692252"/>
              <a:gd name="connsiteX40" fmla="*/ 3100388 w 3100388"/>
              <a:gd name="connsiteY40" fmla="*/ 104825 h 692252"/>
              <a:gd name="connsiteX0" fmla="*/ 0 w 2066925"/>
              <a:gd name="connsiteY0" fmla="*/ 109587 h 692252"/>
              <a:gd name="connsiteX1" fmla="*/ 76200 w 2066925"/>
              <a:gd name="connsiteY1" fmla="*/ 23862 h 692252"/>
              <a:gd name="connsiteX2" fmla="*/ 123825 w 2066925"/>
              <a:gd name="connsiteY2" fmla="*/ 50 h 692252"/>
              <a:gd name="connsiteX3" fmla="*/ 190500 w 2066925"/>
              <a:gd name="connsiteY3" fmla="*/ 19100 h 692252"/>
              <a:gd name="connsiteX4" fmla="*/ 233363 w 2066925"/>
              <a:gd name="connsiteY4" fmla="*/ 66725 h 692252"/>
              <a:gd name="connsiteX5" fmla="*/ 266700 w 2066925"/>
              <a:gd name="connsiteY5" fmla="*/ 142925 h 692252"/>
              <a:gd name="connsiteX6" fmla="*/ 300038 w 2066925"/>
              <a:gd name="connsiteY6" fmla="*/ 209600 h 692252"/>
              <a:gd name="connsiteX7" fmla="*/ 338138 w 2066925"/>
              <a:gd name="connsiteY7" fmla="*/ 261987 h 692252"/>
              <a:gd name="connsiteX8" fmla="*/ 400050 w 2066925"/>
              <a:gd name="connsiteY8" fmla="*/ 281037 h 692252"/>
              <a:gd name="connsiteX9" fmla="*/ 457200 w 2066925"/>
              <a:gd name="connsiteY9" fmla="*/ 252462 h 692252"/>
              <a:gd name="connsiteX10" fmla="*/ 519113 w 2066925"/>
              <a:gd name="connsiteY10" fmla="*/ 195312 h 692252"/>
              <a:gd name="connsiteX11" fmla="*/ 590550 w 2066925"/>
              <a:gd name="connsiteY11" fmla="*/ 138162 h 692252"/>
              <a:gd name="connsiteX12" fmla="*/ 633413 w 2066925"/>
              <a:gd name="connsiteY12" fmla="*/ 114350 h 692252"/>
              <a:gd name="connsiteX13" fmla="*/ 700088 w 2066925"/>
              <a:gd name="connsiteY13" fmla="*/ 119112 h 692252"/>
              <a:gd name="connsiteX14" fmla="*/ 742950 w 2066925"/>
              <a:gd name="connsiteY14" fmla="*/ 190550 h 692252"/>
              <a:gd name="connsiteX15" fmla="*/ 766763 w 2066925"/>
              <a:gd name="connsiteY15" fmla="*/ 242937 h 692252"/>
              <a:gd name="connsiteX16" fmla="*/ 790575 w 2066925"/>
              <a:gd name="connsiteY16" fmla="*/ 290562 h 692252"/>
              <a:gd name="connsiteX17" fmla="*/ 819150 w 2066925"/>
              <a:gd name="connsiteY17" fmla="*/ 338187 h 692252"/>
              <a:gd name="connsiteX18" fmla="*/ 852488 w 2066925"/>
              <a:gd name="connsiteY18" fmla="*/ 390575 h 692252"/>
              <a:gd name="connsiteX19" fmla="*/ 895350 w 2066925"/>
              <a:gd name="connsiteY19" fmla="*/ 462012 h 692252"/>
              <a:gd name="connsiteX20" fmla="*/ 942975 w 2066925"/>
              <a:gd name="connsiteY20" fmla="*/ 528687 h 692252"/>
              <a:gd name="connsiteX21" fmla="*/ 985838 w 2066925"/>
              <a:gd name="connsiteY21" fmla="*/ 547737 h 692252"/>
              <a:gd name="connsiteX22" fmla="*/ 1028700 w 2066925"/>
              <a:gd name="connsiteY22" fmla="*/ 533450 h 692252"/>
              <a:gd name="connsiteX23" fmla="*/ 1066800 w 2066925"/>
              <a:gd name="connsiteY23" fmla="*/ 423912 h 692252"/>
              <a:gd name="connsiteX24" fmla="*/ 1143000 w 2066925"/>
              <a:gd name="connsiteY24" fmla="*/ 171500 h 692252"/>
              <a:gd name="connsiteX25" fmla="*/ 1171575 w 2066925"/>
              <a:gd name="connsiteY25" fmla="*/ 109587 h 692252"/>
              <a:gd name="connsiteX26" fmla="*/ 1228725 w 2066925"/>
              <a:gd name="connsiteY26" fmla="*/ 76250 h 692252"/>
              <a:gd name="connsiteX27" fmla="*/ 1285875 w 2066925"/>
              <a:gd name="connsiteY27" fmla="*/ 85775 h 692252"/>
              <a:gd name="connsiteX28" fmla="*/ 1328738 w 2066925"/>
              <a:gd name="connsiteY28" fmla="*/ 128637 h 692252"/>
              <a:gd name="connsiteX29" fmla="*/ 1381125 w 2066925"/>
              <a:gd name="connsiteY29" fmla="*/ 214362 h 692252"/>
              <a:gd name="connsiteX30" fmla="*/ 1438275 w 2066925"/>
              <a:gd name="connsiteY30" fmla="*/ 271512 h 692252"/>
              <a:gd name="connsiteX31" fmla="*/ 1485900 w 2066925"/>
              <a:gd name="connsiteY31" fmla="*/ 295325 h 692252"/>
              <a:gd name="connsiteX32" fmla="*/ 1543050 w 2066925"/>
              <a:gd name="connsiteY32" fmla="*/ 266750 h 692252"/>
              <a:gd name="connsiteX33" fmla="*/ 1600200 w 2066925"/>
              <a:gd name="connsiteY33" fmla="*/ 204837 h 692252"/>
              <a:gd name="connsiteX34" fmla="*/ 1638300 w 2066925"/>
              <a:gd name="connsiteY34" fmla="*/ 157212 h 692252"/>
              <a:gd name="connsiteX35" fmla="*/ 1724025 w 2066925"/>
              <a:gd name="connsiteY35" fmla="*/ 157212 h 692252"/>
              <a:gd name="connsiteX36" fmla="*/ 1776413 w 2066925"/>
              <a:gd name="connsiteY36" fmla="*/ 200075 h 692252"/>
              <a:gd name="connsiteX37" fmla="*/ 1819275 w 2066925"/>
              <a:gd name="connsiteY37" fmla="*/ 257225 h 692252"/>
              <a:gd name="connsiteX38" fmla="*/ 2000250 w 2066925"/>
              <a:gd name="connsiteY38" fmla="*/ 562025 h 692252"/>
              <a:gd name="connsiteX39" fmla="*/ 2066925 w 2066925"/>
              <a:gd name="connsiteY39" fmla="*/ 666800 h 692252"/>
              <a:gd name="connsiteX0" fmla="*/ 0 w 2000250"/>
              <a:gd name="connsiteY0" fmla="*/ 109587 h 562025"/>
              <a:gd name="connsiteX1" fmla="*/ 76200 w 2000250"/>
              <a:gd name="connsiteY1" fmla="*/ 23862 h 562025"/>
              <a:gd name="connsiteX2" fmla="*/ 123825 w 2000250"/>
              <a:gd name="connsiteY2" fmla="*/ 50 h 562025"/>
              <a:gd name="connsiteX3" fmla="*/ 190500 w 2000250"/>
              <a:gd name="connsiteY3" fmla="*/ 19100 h 562025"/>
              <a:gd name="connsiteX4" fmla="*/ 233363 w 2000250"/>
              <a:gd name="connsiteY4" fmla="*/ 66725 h 562025"/>
              <a:gd name="connsiteX5" fmla="*/ 266700 w 2000250"/>
              <a:gd name="connsiteY5" fmla="*/ 142925 h 562025"/>
              <a:gd name="connsiteX6" fmla="*/ 300038 w 2000250"/>
              <a:gd name="connsiteY6" fmla="*/ 209600 h 562025"/>
              <a:gd name="connsiteX7" fmla="*/ 338138 w 2000250"/>
              <a:gd name="connsiteY7" fmla="*/ 261987 h 562025"/>
              <a:gd name="connsiteX8" fmla="*/ 400050 w 2000250"/>
              <a:gd name="connsiteY8" fmla="*/ 281037 h 562025"/>
              <a:gd name="connsiteX9" fmla="*/ 457200 w 2000250"/>
              <a:gd name="connsiteY9" fmla="*/ 252462 h 562025"/>
              <a:gd name="connsiteX10" fmla="*/ 519113 w 2000250"/>
              <a:gd name="connsiteY10" fmla="*/ 195312 h 562025"/>
              <a:gd name="connsiteX11" fmla="*/ 590550 w 2000250"/>
              <a:gd name="connsiteY11" fmla="*/ 138162 h 562025"/>
              <a:gd name="connsiteX12" fmla="*/ 633413 w 2000250"/>
              <a:gd name="connsiteY12" fmla="*/ 114350 h 562025"/>
              <a:gd name="connsiteX13" fmla="*/ 700088 w 2000250"/>
              <a:gd name="connsiteY13" fmla="*/ 119112 h 562025"/>
              <a:gd name="connsiteX14" fmla="*/ 742950 w 2000250"/>
              <a:gd name="connsiteY14" fmla="*/ 190550 h 562025"/>
              <a:gd name="connsiteX15" fmla="*/ 766763 w 2000250"/>
              <a:gd name="connsiteY15" fmla="*/ 242937 h 562025"/>
              <a:gd name="connsiteX16" fmla="*/ 790575 w 2000250"/>
              <a:gd name="connsiteY16" fmla="*/ 290562 h 562025"/>
              <a:gd name="connsiteX17" fmla="*/ 819150 w 2000250"/>
              <a:gd name="connsiteY17" fmla="*/ 338187 h 562025"/>
              <a:gd name="connsiteX18" fmla="*/ 852488 w 2000250"/>
              <a:gd name="connsiteY18" fmla="*/ 390575 h 562025"/>
              <a:gd name="connsiteX19" fmla="*/ 895350 w 2000250"/>
              <a:gd name="connsiteY19" fmla="*/ 462012 h 562025"/>
              <a:gd name="connsiteX20" fmla="*/ 942975 w 2000250"/>
              <a:gd name="connsiteY20" fmla="*/ 528687 h 562025"/>
              <a:gd name="connsiteX21" fmla="*/ 985838 w 2000250"/>
              <a:gd name="connsiteY21" fmla="*/ 547737 h 562025"/>
              <a:gd name="connsiteX22" fmla="*/ 1028700 w 2000250"/>
              <a:gd name="connsiteY22" fmla="*/ 533450 h 562025"/>
              <a:gd name="connsiteX23" fmla="*/ 1066800 w 2000250"/>
              <a:gd name="connsiteY23" fmla="*/ 423912 h 562025"/>
              <a:gd name="connsiteX24" fmla="*/ 1143000 w 2000250"/>
              <a:gd name="connsiteY24" fmla="*/ 171500 h 562025"/>
              <a:gd name="connsiteX25" fmla="*/ 1171575 w 2000250"/>
              <a:gd name="connsiteY25" fmla="*/ 109587 h 562025"/>
              <a:gd name="connsiteX26" fmla="*/ 1228725 w 2000250"/>
              <a:gd name="connsiteY26" fmla="*/ 76250 h 562025"/>
              <a:gd name="connsiteX27" fmla="*/ 1285875 w 2000250"/>
              <a:gd name="connsiteY27" fmla="*/ 85775 h 562025"/>
              <a:gd name="connsiteX28" fmla="*/ 1328738 w 2000250"/>
              <a:gd name="connsiteY28" fmla="*/ 128637 h 562025"/>
              <a:gd name="connsiteX29" fmla="*/ 1381125 w 2000250"/>
              <a:gd name="connsiteY29" fmla="*/ 214362 h 562025"/>
              <a:gd name="connsiteX30" fmla="*/ 1438275 w 2000250"/>
              <a:gd name="connsiteY30" fmla="*/ 271512 h 562025"/>
              <a:gd name="connsiteX31" fmla="*/ 1485900 w 2000250"/>
              <a:gd name="connsiteY31" fmla="*/ 295325 h 562025"/>
              <a:gd name="connsiteX32" fmla="*/ 1543050 w 2000250"/>
              <a:gd name="connsiteY32" fmla="*/ 266750 h 562025"/>
              <a:gd name="connsiteX33" fmla="*/ 1600200 w 2000250"/>
              <a:gd name="connsiteY33" fmla="*/ 204837 h 562025"/>
              <a:gd name="connsiteX34" fmla="*/ 1638300 w 2000250"/>
              <a:gd name="connsiteY34" fmla="*/ 157212 h 562025"/>
              <a:gd name="connsiteX35" fmla="*/ 1724025 w 2000250"/>
              <a:gd name="connsiteY35" fmla="*/ 157212 h 562025"/>
              <a:gd name="connsiteX36" fmla="*/ 1776413 w 2000250"/>
              <a:gd name="connsiteY36" fmla="*/ 200075 h 562025"/>
              <a:gd name="connsiteX37" fmla="*/ 1819275 w 2000250"/>
              <a:gd name="connsiteY37" fmla="*/ 257225 h 562025"/>
              <a:gd name="connsiteX38" fmla="*/ 2000250 w 2000250"/>
              <a:gd name="connsiteY38" fmla="*/ 562025 h 562025"/>
              <a:gd name="connsiteX0" fmla="*/ 0 w 2000250"/>
              <a:gd name="connsiteY0" fmla="*/ 109587 h 562025"/>
              <a:gd name="connsiteX1" fmla="*/ 76200 w 2000250"/>
              <a:gd name="connsiteY1" fmla="*/ 23862 h 562025"/>
              <a:gd name="connsiteX2" fmla="*/ 123825 w 2000250"/>
              <a:gd name="connsiteY2" fmla="*/ 50 h 562025"/>
              <a:gd name="connsiteX3" fmla="*/ 190500 w 2000250"/>
              <a:gd name="connsiteY3" fmla="*/ 19100 h 562025"/>
              <a:gd name="connsiteX4" fmla="*/ 233363 w 2000250"/>
              <a:gd name="connsiteY4" fmla="*/ 66725 h 562025"/>
              <a:gd name="connsiteX5" fmla="*/ 266700 w 2000250"/>
              <a:gd name="connsiteY5" fmla="*/ 142925 h 562025"/>
              <a:gd name="connsiteX6" fmla="*/ 300038 w 2000250"/>
              <a:gd name="connsiteY6" fmla="*/ 209600 h 562025"/>
              <a:gd name="connsiteX7" fmla="*/ 338138 w 2000250"/>
              <a:gd name="connsiteY7" fmla="*/ 261987 h 562025"/>
              <a:gd name="connsiteX8" fmla="*/ 400050 w 2000250"/>
              <a:gd name="connsiteY8" fmla="*/ 281037 h 562025"/>
              <a:gd name="connsiteX9" fmla="*/ 457200 w 2000250"/>
              <a:gd name="connsiteY9" fmla="*/ 252462 h 562025"/>
              <a:gd name="connsiteX10" fmla="*/ 519113 w 2000250"/>
              <a:gd name="connsiteY10" fmla="*/ 195312 h 562025"/>
              <a:gd name="connsiteX11" fmla="*/ 590550 w 2000250"/>
              <a:gd name="connsiteY11" fmla="*/ 138162 h 562025"/>
              <a:gd name="connsiteX12" fmla="*/ 633413 w 2000250"/>
              <a:gd name="connsiteY12" fmla="*/ 114350 h 562025"/>
              <a:gd name="connsiteX13" fmla="*/ 700088 w 2000250"/>
              <a:gd name="connsiteY13" fmla="*/ 119112 h 562025"/>
              <a:gd name="connsiteX14" fmla="*/ 742950 w 2000250"/>
              <a:gd name="connsiteY14" fmla="*/ 190550 h 562025"/>
              <a:gd name="connsiteX15" fmla="*/ 766763 w 2000250"/>
              <a:gd name="connsiteY15" fmla="*/ 242937 h 562025"/>
              <a:gd name="connsiteX16" fmla="*/ 790575 w 2000250"/>
              <a:gd name="connsiteY16" fmla="*/ 290562 h 562025"/>
              <a:gd name="connsiteX17" fmla="*/ 819150 w 2000250"/>
              <a:gd name="connsiteY17" fmla="*/ 338187 h 562025"/>
              <a:gd name="connsiteX18" fmla="*/ 852488 w 2000250"/>
              <a:gd name="connsiteY18" fmla="*/ 390575 h 562025"/>
              <a:gd name="connsiteX19" fmla="*/ 895350 w 2000250"/>
              <a:gd name="connsiteY19" fmla="*/ 462012 h 562025"/>
              <a:gd name="connsiteX20" fmla="*/ 942975 w 2000250"/>
              <a:gd name="connsiteY20" fmla="*/ 528687 h 562025"/>
              <a:gd name="connsiteX21" fmla="*/ 985838 w 2000250"/>
              <a:gd name="connsiteY21" fmla="*/ 547737 h 562025"/>
              <a:gd name="connsiteX22" fmla="*/ 1028700 w 2000250"/>
              <a:gd name="connsiteY22" fmla="*/ 533450 h 562025"/>
              <a:gd name="connsiteX23" fmla="*/ 1066800 w 2000250"/>
              <a:gd name="connsiteY23" fmla="*/ 423912 h 562025"/>
              <a:gd name="connsiteX24" fmla="*/ 1143000 w 2000250"/>
              <a:gd name="connsiteY24" fmla="*/ 171500 h 562025"/>
              <a:gd name="connsiteX25" fmla="*/ 1171575 w 2000250"/>
              <a:gd name="connsiteY25" fmla="*/ 109587 h 562025"/>
              <a:gd name="connsiteX26" fmla="*/ 1228725 w 2000250"/>
              <a:gd name="connsiteY26" fmla="*/ 76250 h 562025"/>
              <a:gd name="connsiteX27" fmla="*/ 1285875 w 2000250"/>
              <a:gd name="connsiteY27" fmla="*/ 85775 h 562025"/>
              <a:gd name="connsiteX28" fmla="*/ 1328738 w 2000250"/>
              <a:gd name="connsiteY28" fmla="*/ 128637 h 562025"/>
              <a:gd name="connsiteX29" fmla="*/ 1381125 w 2000250"/>
              <a:gd name="connsiteY29" fmla="*/ 214362 h 562025"/>
              <a:gd name="connsiteX30" fmla="*/ 1438275 w 2000250"/>
              <a:gd name="connsiteY30" fmla="*/ 271512 h 562025"/>
              <a:gd name="connsiteX31" fmla="*/ 1485900 w 2000250"/>
              <a:gd name="connsiteY31" fmla="*/ 295325 h 562025"/>
              <a:gd name="connsiteX32" fmla="*/ 1543050 w 2000250"/>
              <a:gd name="connsiteY32" fmla="*/ 266750 h 562025"/>
              <a:gd name="connsiteX33" fmla="*/ 1600200 w 2000250"/>
              <a:gd name="connsiteY33" fmla="*/ 204837 h 562025"/>
              <a:gd name="connsiteX34" fmla="*/ 1638300 w 2000250"/>
              <a:gd name="connsiteY34" fmla="*/ 157212 h 562025"/>
              <a:gd name="connsiteX35" fmla="*/ 1724025 w 2000250"/>
              <a:gd name="connsiteY35" fmla="*/ 157212 h 562025"/>
              <a:gd name="connsiteX36" fmla="*/ 1776413 w 2000250"/>
              <a:gd name="connsiteY36" fmla="*/ 200075 h 562025"/>
              <a:gd name="connsiteX37" fmla="*/ 1819275 w 2000250"/>
              <a:gd name="connsiteY37" fmla="*/ 257225 h 562025"/>
              <a:gd name="connsiteX38" fmla="*/ 1913450 w 2000250"/>
              <a:gd name="connsiteY38" fmla="*/ 466775 h 562025"/>
              <a:gd name="connsiteX39" fmla="*/ 2000250 w 2000250"/>
              <a:gd name="connsiteY39" fmla="*/ 562025 h 562025"/>
              <a:gd name="connsiteX0" fmla="*/ 0 w 2000250"/>
              <a:gd name="connsiteY0" fmla="*/ 109587 h 562025"/>
              <a:gd name="connsiteX1" fmla="*/ 76200 w 2000250"/>
              <a:gd name="connsiteY1" fmla="*/ 23862 h 562025"/>
              <a:gd name="connsiteX2" fmla="*/ 123825 w 2000250"/>
              <a:gd name="connsiteY2" fmla="*/ 50 h 562025"/>
              <a:gd name="connsiteX3" fmla="*/ 190500 w 2000250"/>
              <a:gd name="connsiteY3" fmla="*/ 19100 h 562025"/>
              <a:gd name="connsiteX4" fmla="*/ 233363 w 2000250"/>
              <a:gd name="connsiteY4" fmla="*/ 66725 h 562025"/>
              <a:gd name="connsiteX5" fmla="*/ 266700 w 2000250"/>
              <a:gd name="connsiteY5" fmla="*/ 142925 h 562025"/>
              <a:gd name="connsiteX6" fmla="*/ 300038 w 2000250"/>
              <a:gd name="connsiteY6" fmla="*/ 209600 h 562025"/>
              <a:gd name="connsiteX7" fmla="*/ 338138 w 2000250"/>
              <a:gd name="connsiteY7" fmla="*/ 261987 h 562025"/>
              <a:gd name="connsiteX8" fmla="*/ 400050 w 2000250"/>
              <a:gd name="connsiteY8" fmla="*/ 281037 h 562025"/>
              <a:gd name="connsiteX9" fmla="*/ 457200 w 2000250"/>
              <a:gd name="connsiteY9" fmla="*/ 252462 h 562025"/>
              <a:gd name="connsiteX10" fmla="*/ 519113 w 2000250"/>
              <a:gd name="connsiteY10" fmla="*/ 195312 h 562025"/>
              <a:gd name="connsiteX11" fmla="*/ 590550 w 2000250"/>
              <a:gd name="connsiteY11" fmla="*/ 138162 h 562025"/>
              <a:gd name="connsiteX12" fmla="*/ 633413 w 2000250"/>
              <a:gd name="connsiteY12" fmla="*/ 114350 h 562025"/>
              <a:gd name="connsiteX13" fmla="*/ 700088 w 2000250"/>
              <a:gd name="connsiteY13" fmla="*/ 119112 h 562025"/>
              <a:gd name="connsiteX14" fmla="*/ 742950 w 2000250"/>
              <a:gd name="connsiteY14" fmla="*/ 190550 h 562025"/>
              <a:gd name="connsiteX15" fmla="*/ 766763 w 2000250"/>
              <a:gd name="connsiteY15" fmla="*/ 242937 h 562025"/>
              <a:gd name="connsiteX16" fmla="*/ 790575 w 2000250"/>
              <a:gd name="connsiteY16" fmla="*/ 290562 h 562025"/>
              <a:gd name="connsiteX17" fmla="*/ 819150 w 2000250"/>
              <a:gd name="connsiteY17" fmla="*/ 338187 h 562025"/>
              <a:gd name="connsiteX18" fmla="*/ 852488 w 2000250"/>
              <a:gd name="connsiteY18" fmla="*/ 390575 h 562025"/>
              <a:gd name="connsiteX19" fmla="*/ 895350 w 2000250"/>
              <a:gd name="connsiteY19" fmla="*/ 462012 h 562025"/>
              <a:gd name="connsiteX20" fmla="*/ 942975 w 2000250"/>
              <a:gd name="connsiteY20" fmla="*/ 528687 h 562025"/>
              <a:gd name="connsiteX21" fmla="*/ 985838 w 2000250"/>
              <a:gd name="connsiteY21" fmla="*/ 547737 h 562025"/>
              <a:gd name="connsiteX22" fmla="*/ 1028700 w 2000250"/>
              <a:gd name="connsiteY22" fmla="*/ 533450 h 562025"/>
              <a:gd name="connsiteX23" fmla="*/ 1066800 w 2000250"/>
              <a:gd name="connsiteY23" fmla="*/ 423912 h 562025"/>
              <a:gd name="connsiteX24" fmla="*/ 1143000 w 2000250"/>
              <a:gd name="connsiteY24" fmla="*/ 171500 h 562025"/>
              <a:gd name="connsiteX25" fmla="*/ 1171575 w 2000250"/>
              <a:gd name="connsiteY25" fmla="*/ 109587 h 562025"/>
              <a:gd name="connsiteX26" fmla="*/ 1228725 w 2000250"/>
              <a:gd name="connsiteY26" fmla="*/ 76250 h 562025"/>
              <a:gd name="connsiteX27" fmla="*/ 1285875 w 2000250"/>
              <a:gd name="connsiteY27" fmla="*/ 85775 h 562025"/>
              <a:gd name="connsiteX28" fmla="*/ 1328738 w 2000250"/>
              <a:gd name="connsiteY28" fmla="*/ 128637 h 562025"/>
              <a:gd name="connsiteX29" fmla="*/ 1381125 w 2000250"/>
              <a:gd name="connsiteY29" fmla="*/ 214362 h 562025"/>
              <a:gd name="connsiteX30" fmla="*/ 1438275 w 2000250"/>
              <a:gd name="connsiteY30" fmla="*/ 271512 h 562025"/>
              <a:gd name="connsiteX31" fmla="*/ 1485900 w 2000250"/>
              <a:gd name="connsiteY31" fmla="*/ 295325 h 562025"/>
              <a:gd name="connsiteX32" fmla="*/ 1543050 w 2000250"/>
              <a:gd name="connsiteY32" fmla="*/ 266750 h 562025"/>
              <a:gd name="connsiteX33" fmla="*/ 1600200 w 2000250"/>
              <a:gd name="connsiteY33" fmla="*/ 204837 h 562025"/>
              <a:gd name="connsiteX34" fmla="*/ 1652947 w 2000250"/>
              <a:gd name="connsiteY34" fmla="*/ 166737 h 562025"/>
              <a:gd name="connsiteX35" fmla="*/ 1724025 w 2000250"/>
              <a:gd name="connsiteY35" fmla="*/ 157212 h 562025"/>
              <a:gd name="connsiteX36" fmla="*/ 1776413 w 2000250"/>
              <a:gd name="connsiteY36" fmla="*/ 200075 h 562025"/>
              <a:gd name="connsiteX37" fmla="*/ 1819275 w 2000250"/>
              <a:gd name="connsiteY37" fmla="*/ 257225 h 562025"/>
              <a:gd name="connsiteX38" fmla="*/ 1913450 w 2000250"/>
              <a:gd name="connsiteY38" fmla="*/ 466775 h 562025"/>
              <a:gd name="connsiteX39" fmla="*/ 2000250 w 2000250"/>
              <a:gd name="connsiteY39"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514350 w 1924050"/>
              <a:gd name="connsiteY10" fmla="*/ 138162 h 562025"/>
              <a:gd name="connsiteX11" fmla="*/ 557213 w 1924050"/>
              <a:gd name="connsiteY11" fmla="*/ 114350 h 562025"/>
              <a:gd name="connsiteX12" fmla="*/ 623888 w 1924050"/>
              <a:gd name="connsiteY12" fmla="*/ 119112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62075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0213 w 1924050"/>
              <a:gd name="connsiteY35" fmla="*/ 200075 h 562025"/>
              <a:gd name="connsiteX36" fmla="*/ 1743075 w 1924050"/>
              <a:gd name="connsiteY36" fmla="*/ 257225 h 562025"/>
              <a:gd name="connsiteX37" fmla="*/ 1837250 w 1924050"/>
              <a:gd name="connsiteY37" fmla="*/ 466775 h 562025"/>
              <a:gd name="connsiteX38" fmla="*/ 1924050 w 1924050"/>
              <a:gd name="connsiteY38"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496606 w 1924050"/>
              <a:gd name="connsiteY10" fmla="*/ 142924 h 562025"/>
              <a:gd name="connsiteX11" fmla="*/ 557213 w 1924050"/>
              <a:gd name="connsiteY11" fmla="*/ 114350 h 562025"/>
              <a:gd name="connsiteX12" fmla="*/ 623888 w 1924050"/>
              <a:gd name="connsiteY12" fmla="*/ 119112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62075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0213 w 1924050"/>
              <a:gd name="connsiteY35" fmla="*/ 200075 h 562025"/>
              <a:gd name="connsiteX36" fmla="*/ 1743075 w 1924050"/>
              <a:gd name="connsiteY36" fmla="*/ 257225 h 562025"/>
              <a:gd name="connsiteX37" fmla="*/ 1837250 w 1924050"/>
              <a:gd name="connsiteY37" fmla="*/ 466775 h 562025"/>
              <a:gd name="connsiteX38" fmla="*/ 1924050 w 1924050"/>
              <a:gd name="connsiteY38"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496606 w 1924050"/>
              <a:gd name="connsiteY10" fmla="*/ 142924 h 562025"/>
              <a:gd name="connsiteX11" fmla="*/ 557213 w 1924050"/>
              <a:gd name="connsiteY11" fmla="*/ 114350 h 562025"/>
              <a:gd name="connsiteX12" fmla="*/ 623888 w 1924050"/>
              <a:gd name="connsiteY12" fmla="*/ 131019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62075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0213 w 1924050"/>
              <a:gd name="connsiteY35" fmla="*/ 200075 h 562025"/>
              <a:gd name="connsiteX36" fmla="*/ 1743075 w 1924050"/>
              <a:gd name="connsiteY36" fmla="*/ 257225 h 562025"/>
              <a:gd name="connsiteX37" fmla="*/ 1837250 w 1924050"/>
              <a:gd name="connsiteY37" fmla="*/ 466775 h 562025"/>
              <a:gd name="connsiteX38" fmla="*/ 1924050 w 1924050"/>
              <a:gd name="connsiteY38"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496606 w 1924050"/>
              <a:gd name="connsiteY10" fmla="*/ 142924 h 562025"/>
              <a:gd name="connsiteX11" fmla="*/ 557213 w 1924050"/>
              <a:gd name="connsiteY11" fmla="*/ 114350 h 562025"/>
              <a:gd name="connsiteX12" fmla="*/ 623888 w 1924050"/>
              <a:gd name="connsiteY12" fmla="*/ 131019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47288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0213 w 1924050"/>
              <a:gd name="connsiteY35" fmla="*/ 200075 h 562025"/>
              <a:gd name="connsiteX36" fmla="*/ 1743075 w 1924050"/>
              <a:gd name="connsiteY36" fmla="*/ 257225 h 562025"/>
              <a:gd name="connsiteX37" fmla="*/ 1837250 w 1924050"/>
              <a:gd name="connsiteY37" fmla="*/ 466775 h 562025"/>
              <a:gd name="connsiteX38" fmla="*/ 1924050 w 1924050"/>
              <a:gd name="connsiteY38"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496606 w 1924050"/>
              <a:gd name="connsiteY10" fmla="*/ 142924 h 562025"/>
              <a:gd name="connsiteX11" fmla="*/ 557213 w 1924050"/>
              <a:gd name="connsiteY11" fmla="*/ 114350 h 562025"/>
              <a:gd name="connsiteX12" fmla="*/ 623888 w 1924050"/>
              <a:gd name="connsiteY12" fmla="*/ 131019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47288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9086 w 1924050"/>
              <a:gd name="connsiteY35" fmla="*/ 195313 h 562025"/>
              <a:gd name="connsiteX36" fmla="*/ 1743075 w 1924050"/>
              <a:gd name="connsiteY36" fmla="*/ 257225 h 562025"/>
              <a:gd name="connsiteX37" fmla="*/ 1837250 w 1924050"/>
              <a:gd name="connsiteY37" fmla="*/ 466775 h 562025"/>
              <a:gd name="connsiteX38" fmla="*/ 1924050 w 1924050"/>
              <a:gd name="connsiteY38" fmla="*/ 562025 h 562025"/>
              <a:gd name="connsiteX0" fmla="*/ 0 w 1924050"/>
              <a:gd name="connsiteY0" fmla="*/ 23862 h 562025"/>
              <a:gd name="connsiteX1" fmla="*/ 47625 w 1924050"/>
              <a:gd name="connsiteY1" fmla="*/ 50 h 562025"/>
              <a:gd name="connsiteX2" fmla="*/ 114300 w 1924050"/>
              <a:gd name="connsiteY2" fmla="*/ 19100 h 562025"/>
              <a:gd name="connsiteX3" fmla="*/ 157163 w 1924050"/>
              <a:gd name="connsiteY3" fmla="*/ 66725 h 562025"/>
              <a:gd name="connsiteX4" fmla="*/ 190500 w 1924050"/>
              <a:gd name="connsiteY4" fmla="*/ 142925 h 562025"/>
              <a:gd name="connsiteX5" fmla="*/ 223838 w 1924050"/>
              <a:gd name="connsiteY5" fmla="*/ 209600 h 562025"/>
              <a:gd name="connsiteX6" fmla="*/ 261938 w 1924050"/>
              <a:gd name="connsiteY6" fmla="*/ 261987 h 562025"/>
              <a:gd name="connsiteX7" fmla="*/ 323850 w 1924050"/>
              <a:gd name="connsiteY7" fmla="*/ 281037 h 562025"/>
              <a:gd name="connsiteX8" fmla="*/ 381000 w 1924050"/>
              <a:gd name="connsiteY8" fmla="*/ 252462 h 562025"/>
              <a:gd name="connsiteX9" fmla="*/ 442913 w 1924050"/>
              <a:gd name="connsiteY9" fmla="*/ 195312 h 562025"/>
              <a:gd name="connsiteX10" fmla="*/ 496606 w 1924050"/>
              <a:gd name="connsiteY10" fmla="*/ 142924 h 562025"/>
              <a:gd name="connsiteX11" fmla="*/ 557213 w 1924050"/>
              <a:gd name="connsiteY11" fmla="*/ 114350 h 562025"/>
              <a:gd name="connsiteX12" fmla="*/ 623888 w 1924050"/>
              <a:gd name="connsiteY12" fmla="*/ 131019 h 562025"/>
              <a:gd name="connsiteX13" fmla="*/ 666750 w 1924050"/>
              <a:gd name="connsiteY13" fmla="*/ 190550 h 562025"/>
              <a:gd name="connsiteX14" fmla="*/ 690563 w 1924050"/>
              <a:gd name="connsiteY14" fmla="*/ 242937 h 562025"/>
              <a:gd name="connsiteX15" fmla="*/ 714375 w 1924050"/>
              <a:gd name="connsiteY15" fmla="*/ 290562 h 562025"/>
              <a:gd name="connsiteX16" fmla="*/ 742950 w 1924050"/>
              <a:gd name="connsiteY16" fmla="*/ 338187 h 562025"/>
              <a:gd name="connsiteX17" fmla="*/ 776288 w 1924050"/>
              <a:gd name="connsiteY17" fmla="*/ 390575 h 562025"/>
              <a:gd name="connsiteX18" fmla="*/ 819150 w 1924050"/>
              <a:gd name="connsiteY18" fmla="*/ 462012 h 562025"/>
              <a:gd name="connsiteX19" fmla="*/ 866775 w 1924050"/>
              <a:gd name="connsiteY19" fmla="*/ 528687 h 562025"/>
              <a:gd name="connsiteX20" fmla="*/ 909638 w 1924050"/>
              <a:gd name="connsiteY20" fmla="*/ 547737 h 562025"/>
              <a:gd name="connsiteX21" fmla="*/ 952500 w 1924050"/>
              <a:gd name="connsiteY21" fmla="*/ 533450 h 562025"/>
              <a:gd name="connsiteX22" fmla="*/ 990600 w 1924050"/>
              <a:gd name="connsiteY22" fmla="*/ 423912 h 562025"/>
              <a:gd name="connsiteX23" fmla="*/ 1066800 w 1924050"/>
              <a:gd name="connsiteY23" fmla="*/ 171500 h 562025"/>
              <a:gd name="connsiteX24" fmla="*/ 1095375 w 1924050"/>
              <a:gd name="connsiteY24" fmla="*/ 109587 h 562025"/>
              <a:gd name="connsiteX25" fmla="*/ 1152525 w 1924050"/>
              <a:gd name="connsiteY25" fmla="*/ 76250 h 562025"/>
              <a:gd name="connsiteX26" fmla="*/ 1209675 w 1924050"/>
              <a:gd name="connsiteY26" fmla="*/ 85775 h 562025"/>
              <a:gd name="connsiteX27" fmla="*/ 1252538 w 1924050"/>
              <a:gd name="connsiteY27" fmla="*/ 128637 h 562025"/>
              <a:gd name="connsiteX28" fmla="*/ 1304925 w 1924050"/>
              <a:gd name="connsiteY28" fmla="*/ 214362 h 562025"/>
              <a:gd name="connsiteX29" fmla="*/ 1347288 w 1924050"/>
              <a:gd name="connsiteY29" fmla="*/ 271512 h 562025"/>
              <a:gd name="connsiteX30" fmla="*/ 1409700 w 1924050"/>
              <a:gd name="connsiteY30" fmla="*/ 295325 h 562025"/>
              <a:gd name="connsiteX31" fmla="*/ 1466850 w 1924050"/>
              <a:gd name="connsiteY31" fmla="*/ 266750 h 562025"/>
              <a:gd name="connsiteX32" fmla="*/ 1524000 w 1924050"/>
              <a:gd name="connsiteY32" fmla="*/ 204837 h 562025"/>
              <a:gd name="connsiteX33" fmla="*/ 1576747 w 1924050"/>
              <a:gd name="connsiteY33" fmla="*/ 166737 h 562025"/>
              <a:gd name="connsiteX34" fmla="*/ 1647825 w 1924050"/>
              <a:gd name="connsiteY34" fmla="*/ 157212 h 562025"/>
              <a:gd name="connsiteX35" fmla="*/ 1709086 w 1924050"/>
              <a:gd name="connsiteY35" fmla="*/ 195313 h 562025"/>
              <a:gd name="connsiteX36" fmla="*/ 1743075 w 1924050"/>
              <a:gd name="connsiteY36" fmla="*/ 257225 h 562025"/>
              <a:gd name="connsiteX37" fmla="*/ 1773222 w 1924050"/>
              <a:gd name="connsiteY37" fmla="*/ 354856 h 562025"/>
              <a:gd name="connsiteX38" fmla="*/ 1837250 w 1924050"/>
              <a:gd name="connsiteY38" fmla="*/ 466775 h 562025"/>
              <a:gd name="connsiteX39" fmla="*/ 1924050 w 1924050"/>
              <a:gd name="connsiteY39" fmla="*/ 562025 h 5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924050" h="562025">
                <a:moveTo>
                  <a:pt x="0" y="23862"/>
                </a:moveTo>
                <a:cubicBezTo>
                  <a:pt x="20637" y="5606"/>
                  <a:pt x="28575" y="844"/>
                  <a:pt x="47625" y="50"/>
                </a:cubicBezTo>
                <a:cubicBezTo>
                  <a:pt x="66675" y="-744"/>
                  <a:pt x="96044" y="7987"/>
                  <a:pt x="114300" y="19100"/>
                </a:cubicBezTo>
                <a:cubicBezTo>
                  <a:pt x="132556" y="30212"/>
                  <a:pt x="144463" y="46088"/>
                  <a:pt x="157163" y="66725"/>
                </a:cubicBezTo>
                <a:cubicBezTo>
                  <a:pt x="169863" y="87362"/>
                  <a:pt x="179388" y="119113"/>
                  <a:pt x="190500" y="142925"/>
                </a:cubicBezTo>
                <a:cubicBezTo>
                  <a:pt x="201613" y="166738"/>
                  <a:pt x="211932" y="189756"/>
                  <a:pt x="223838" y="209600"/>
                </a:cubicBezTo>
                <a:cubicBezTo>
                  <a:pt x="235744" y="229444"/>
                  <a:pt x="245269" y="250081"/>
                  <a:pt x="261938" y="261987"/>
                </a:cubicBezTo>
                <a:cubicBezTo>
                  <a:pt x="278607" y="273893"/>
                  <a:pt x="304006" y="282625"/>
                  <a:pt x="323850" y="281037"/>
                </a:cubicBezTo>
                <a:cubicBezTo>
                  <a:pt x="343694" y="279450"/>
                  <a:pt x="361156" y="266749"/>
                  <a:pt x="381000" y="252462"/>
                </a:cubicBezTo>
                <a:cubicBezTo>
                  <a:pt x="400844" y="238175"/>
                  <a:pt x="423645" y="213568"/>
                  <a:pt x="442913" y="195312"/>
                </a:cubicBezTo>
                <a:cubicBezTo>
                  <a:pt x="462181" y="177056"/>
                  <a:pt x="477556" y="156418"/>
                  <a:pt x="496606" y="142924"/>
                </a:cubicBezTo>
                <a:cubicBezTo>
                  <a:pt x="515656" y="129430"/>
                  <a:pt x="535999" y="116334"/>
                  <a:pt x="557213" y="114350"/>
                </a:cubicBezTo>
                <a:cubicBezTo>
                  <a:pt x="578427" y="112366"/>
                  <a:pt x="605632" y="118319"/>
                  <a:pt x="623888" y="131019"/>
                </a:cubicBezTo>
                <a:cubicBezTo>
                  <a:pt x="642144" y="143719"/>
                  <a:pt x="655638" y="171897"/>
                  <a:pt x="666750" y="190550"/>
                </a:cubicBezTo>
                <a:cubicBezTo>
                  <a:pt x="677862" y="209203"/>
                  <a:pt x="682626" y="226268"/>
                  <a:pt x="690563" y="242937"/>
                </a:cubicBezTo>
                <a:cubicBezTo>
                  <a:pt x="698500" y="259606"/>
                  <a:pt x="705644" y="274687"/>
                  <a:pt x="714375" y="290562"/>
                </a:cubicBezTo>
                <a:cubicBezTo>
                  <a:pt x="723106" y="306437"/>
                  <a:pt x="732631" y="321518"/>
                  <a:pt x="742950" y="338187"/>
                </a:cubicBezTo>
                <a:cubicBezTo>
                  <a:pt x="753269" y="354856"/>
                  <a:pt x="763588" y="369938"/>
                  <a:pt x="776288" y="390575"/>
                </a:cubicBezTo>
                <a:cubicBezTo>
                  <a:pt x="788988" y="411212"/>
                  <a:pt x="804069" y="438993"/>
                  <a:pt x="819150" y="462012"/>
                </a:cubicBezTo>
                <a:cubicBezTo>
                  <a:pt x="834231" y="485031"/>
                  <a:pt x="851694" y="514400"/>
                  <a:pt x="866775" y="528687"/>
                </a:cubicBezTo>
                <a:cubicBezTo>
                  <a:pt x="881856" y="542975"/>
                  <a:pt x="895351" y="546943"/>
                  <a:pt x="909638" y="547737"/>
                </a:cubicBezTo>
                <a:cubicBezTo>
                  <a:pt x="923925" y="548531"/>
                  <a:pt x="939006" y="554087"/>
                  <a:pt x="952500" y="533450"/>
                </a:cubicBezTo>
                <a:cubicBezTo>
                  <a:pt x="965994" y="512813"/>
                  <a:pt x="971550" y="484237"/>
                  <a:pt x="990600" y="423912"/>
                </a:cubicBezTo>
                <a:cubicBezTo>
                  <a:pt x="1009650" y="363587"/>
                  <a:pt x="1049338" y="223887"/>
                  <a:pt x="1066800" y="171500"/>
                </a:cubicBezTo>
                <a:cubicBezTo>
                  <a:pt x="1084262" y="119113"/>
                  <a:pt x="1081088" y="125462"/>
                  <a:pt x="1095375" y="109587"/>
                </a:cubicBezTo>
                <a:cubicBezTo>
                  <a:pt x="1109663" y="93712"/>
                  <a:pt x="1133475" y="80219"/>
                  <a:pt x="1152525" y="76250"/>
                </a:cubicBezTo>
                <a:cubicBezTo>
                  <a:pt x="1171575" y="72281"/>
                  <a:pt x="1193006" y="77044"/>
                  <a:pt x="1209675" y="85775"/>
                </a:cubicBezTo>
                <a:cubicBezTo>
                  <a:pt x="1226344" y="94506"/>
                  <a:pt x="1236663" y="107206"/>
                  <a:pt x="1252538" y="128637"/>
                </a:cubicBezTo>
                <a:cubicBezTo>
                  <a:pt x="1268413" y="150068"/>
                  <a:pt x="1289133" y="190550"/>
                  <a:pt x="1304925" y="214362"/>
                </a:cubicBezTo>
                <a:cubicBezTo>
                  <a:pt x="1320717" y="238175"/>
                  <a:pt x="1329826" y="258018"/>
                  <a:pt x="1347288" y="271512"/>
                </a:cubicBezTo>
                <a:cubicBezTo>
                  <a:pt x="1364750" y="285006"/>
                  <a:pt x="1389773" y="296119"/>
                  <a:pt x="1409700" y="295325"/>
                </a:cubicBezTo>
                <a:cubicBezTo>
                  <a:pt x="1429627" y="294531"/>
                  <a:pt x="1447800" y="281831"/>
                  <a:pt x="1466850" y="266750"/>
                </a:cubicBezTo>
                <a:cubicBezTo>
                  <a:pt x="1485900" y="251669"/>
                  <a:pt x="1505684" y="221506"/>
                  <a:pt x="1524000" y="204837"/>
                </a:cubicBezTo>
                <a:cubicBezTo>
                  <a:pt x="1542316" y="188168"/>
                  <a:pt x="1556110" y="174675"/>
                  <a:pt x="1576747" y="166737"/>
                </a:cubicBezTo>
                <a:cubicBezTo>
                  <a:pt x="1597385" y="158800"/>
                  <a:pt x="1625769" y="152449"/>
                  <a:pt x="1647825" y="157212"/>
                </a:cubicBezTo>
                <a:cubicBezTo>
                  <a:pt x="1669881" y="161975"/>
                  <a:pt x="1693211" y="178644"/>
                  <a:pt x="1709086" y="195313"/>
                </a:cubicBezTo>
                <a:cubicBezTo>
                  <a:pt x="1724961" y="211982"/>
                  <a:pt x="1732386" y="230635"/>
                  <a:pt x="1743075" y="257225"/>
                </a:cubicBezTo>
                <a:cubicBezTo>
                  <a:pt x="1753764" y="283815"/>
                  <a:pt x="1757526" y="319931"/>
                  <a:pt x="1773222" y="354856"/>
                </a:cubicBezTo>
                <a:cubicBezTo>
                  <a:pt x="1788918" y="389781"/>
                  <a:pt x="1812605" y="430660"/>
                  <a:pt x="1837250" y="466775"/>
                </a:cubicBezTo>
                <a:cubicBezTo>
                  <a:pt x="1867412" y="517575"/>
                  <a:pt x="1915280" y="546150"/>
                  <a:pt x="1924050" y="562025"/>
                </a:cubicBezTo>
              </a:path>
            </a:pathLst>
          </a:custGeom>
          <a:noFill/>
          <a:ln w="28575">
            <a:solidFill>
              <a:srgbClr val="C0000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43EF15C0-B8DC-4943-8195-FA7CD3B4FE60}"/>
              </a:ext>
            </a:extLst>
          </p:cNvPr>
          <p:cNvSpPr/>
          <p:nvPr/>
        </p:nvSpPr>
        <p:spPr>
          <a:xfrm>
            <a:off x="3371213" y="4857408"/>
            <a:ext cx="3053673" cy="1015663"/>
          </a:xfrm>
          <a:prstGeom prst="rect">
            <a:avLst/>
          </a:prstGeom>
        </p:spPr>
        <p:txBody>
          <a:bodyPr wrap="square">
            <a:spAutoFit/>
          </a:bodyPr>
          <a:lstStyle/>
          <a:p>
            <a:pPr marL="800100" lvl="1" indent="-342900">
              <a:buFont typeface="Arial" panose="020B0604020202020204" pitchFamily="34" charset="0"/>
              <a:buChar char="•"/>
            </a:pPr>
            <a:r>
              <a:rPr lang="en-US" sz="2000" dirty="0">
                <a:solidFill>
                  <a:srgbClr val="0000FF"/>
                </a:solidFill>
              </a:rPr>
              <a:t>Resolution</a:t>
            </a:r>
          </a:p>
          <a:p>
            <a:pPr marL="800100" lvl="1" indent="-342900">
              <a:buFont typeface="Arial" panose="020B0604020202020204" pitchFamily="34" charset="0"/>
              <a:buChar char="•"/>
            </a:pPr>
            <a:r>
              <a:rPr lang="en-US" sz="2000" dirty="0">
                <a:solidFill>
                  <a:srgbClr val="0000FF"/>
                </a:solidFill>
              </a:rPr>
              <a:t>Quantization error</a:t>
            </a:r>
          </a:p>
          <a:p>
            <a:pPr marL="800100" lvl="1" indent="-342900">
              <a:buFont typeface="Arial" panose="020B0604020202020204" pitchFamily="34" charset="0"/>
              <a:buChar char="•"/>
            </a:pPr>
            <a:r>
              <a:rPr lang="en-US" sz="2000" dirty="0">
                <a:solidFill>
                  <a:srgbClr val="0000FF"/>
                </a:solidFill>
              </a:rPr>
              <a:t>Sampling rate</a:t>
            </a:r>
          </a:p>
        </p:txBody>
      </p:sp>
      <p:sp>
        <p:nvSpPr>
          <p:cNvPr id="70" name="Rectangle 69">
            <a:extLst>
              <a:ext uri="{FF2B5EF4-FFF2-40B4-BE49-F238E27FC236}">
                <a16:creationId xmlns:a16="http://schemas.microsoft.com/office/drawing/2014/main" id="{5838AF43-86C2-3C4A-BBD6-4FB20A34DEB0}"/>
              </a:ext>
            </a:extLst>
          </p:cNvPr>
          <p:cNvSpPr/>
          <p:nvPr/>
        </p:nvSpPr>
        <p:spPr>
          <a:xfrm>
            <a:off x="732677" y="5172419"/>
            <a:ext cx="2192588" cy="646331"/>
          </a:xfrm>
          <a:prstGeom prst="rect">
            <a:avLst/>
          </a:prstGeom>
        </p:spPr>
        <p:txBody>
          <a:bodyPr wrap="none">
            <a:spAutoFit/>
          </a:bodyPr>
          <a:lstStyle/>
          <a:p>
            <a:pPr algn="ctr"/>
            <a:r>
              <a:rPr lang="en-GB" dirty="0"/>
              <a:t>continuous time</a:t>
            </a:r>
          </a:p>
          <a:p>
            <a:pPr algn="ctr"/>
            <a:r>
              <a:rPr lang="en-GB" dirty="0"/>
              <a:t>continuous amplitude</a:t>
            </a:r>
            <a:endParaRPr lang="en-US" dirty="0"/>
          </a:p>
        </p:txBody>
      </p:sp>
      <p:sp>
        <p:nvSpPr>
          <p:cNvPr id="71" name="Rectangle 70">
            <a:extLst>
              <a:ext uri="{FF2B5EF4-FFF2-40B4-BE49-F238E27FC236}">
                <a16:creationId xmlns:a16="http://schemas.microsoft.com/office/drawing/2014/main" id="{6434A140-38B3-FF44-8B1B-D38FD55473F6}"/>
              </a:ext>
            </a:extLst>
          </p:cNvPr>
          <p:cNvSpPr/>
          <p:nvPr/>
        </p:nvSpPr>
        <p:spPr>
          <a:xfrm>
            <a:off x="6431432" y="5172419"/>
            <a:ext cx="1969001" cy="646331"/>
          </a:xfrm>
          <a:prstGeom prst="rect">
            <a:avLst/>
          </a:prstGeom>
        </p:spPr>
        <p:txBody>
          <a:bodyPr wrap="none">
            <a:spAutoFit/>
          </a:bodyPr>
          <a:lstStyle/>
          <a:p>
            <a:pPr algn="ctr"/>
            <a:r>
              <a:rPr lang="en-GB" dirty="0"/>
              <a:t>discrete time</a:t>
            </a:r>
          </a:p>
          <a:p>
            <a:pPr algn="ctr"/>
            <a:r>
              <a:rPr lang="en-GB" dirty="0"/>
              <a:t>discrete amplitude </a:t>
            </a:r>
            <a:endParaRPr lang="en-US" dirty="0"/>
          </a:p>
        </p:txBody>
      </p:sp>
      <p:grpSp>
        <p:nvGrpSpPr>
          <p:cNvPr id="76" name="Group 75">
            <a:extLst>
              <a:ext uri="{FF2B5EF4-FFF2-40B4-BE49-F238E27FC236}">
                <a16:creationId xmlns:a16="http://schemas.microsoft.com/office/drawing/2014/main" id="{4BAC50E0-E539-B646-AC90-585116063F8B}"/>
              </a:ext>
            </a:extLst>
          </p:cNvPr>
          <p:cNvGrpSpPr/>
          <p:nvPr/>
        </p:nvGrpSpPr>
        <p:grpSpPr>
          <a:xfrm>
            <a:off x="3810000" y="2552721"/>
            <a:ext cx="1752600" cy="1969889"/>
            <a:chOff x="3810000" y="2552721"/>
            <a:chExt cx="1752600" cy="1969889"/>
          </a:xfrm>
        </p:grpSpPr>
        <p:grpSp>
          <p:nvGrpSpPr>
            <p:cNvPr id="50" name="Group 49">
              <a:extLst>
                <a:ext uri="{FF2B5EF4-FFF2-40B4-BE49-F238E27FC236}">
                  <a16:creationId xmlns:a16="http://schemas.microsoft.com/office/drawing/2014/main" id="{B0776525-6F92-D149-8C87-9DB001C87416}"/>
                </a:ext>
              </a:extLst>
            </p:cNvPr>
            <p:cNvGrpSpPr/>
            <p:nvPr/>
          </p:nvGrpSpPr>
          <p:grpSpPr>
            <a:xfrm>
              <a:off x="3810000" y="3276600"/>
              <a:ext cx="1752600" cy="579438"/>
              <a:chOff x="3962400" y="3992562"/>
              <a:chExt cx="1752600" cy="579438"/>
            </a:xfrm>
          </p:grpSpPr>
          <p:cxnSp>
            <p:nvCxnSpPr>
              <p:cNvPr id="10" name="Straight Connector 9"/>
              <p:cNvCxnSpPr>
                <a:cxnSpLocks/>
              </p:cNvCxnSpPr>
              <p:nvPr/>
            </p:nvCxnSpPr>
            <p:spPr>
              <a:xfrm>
                <a:off x="3962400" y="4295124"/>
                <a:ext cx="304800" cy="0"/>
              </a:xfrm>
              <a:prstGeom prst="line">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a:cxnSpLocks/>
              </p:cNvCxnSpPr>
              <p:nvPr/>
            </p:nvCxnSpPr>
            <p:spPr>
              <a:xfrm>
                <a:off x="5046975" y="4283133"/>
                <a:ext cx="668025" cy="0"/>
              </a:xfrm>
              <a:prstGeom prst="line">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39" name="Freeform 5"/>
              <p:cNvSpPr>
                <a:spLocks/>
              </p:cNvSpPr>
              <p:nvPr/>
            </p:nvSpPr>
            <p:spPr bwMode="auto">
              <a:xfrm flipH="1">
                <a:off x="4267200" y="3992562"/>
                <a:ext cx="1173890" cy="579438"/>
              </a:xfrm>
              <a:custGeom>
                <a:avLst/>
                <a:gdLst>
                  <a:gd name="T0" fmla="*/ 0 w 734"/>
                  <a:gd name="T1" fmla="*/ 0 h 365"/>
                  <a:gd name="T2" fmla="*/ 0 w 734"/>
                  <a:gd name="T3" fmla="*/ 365 h 365"/>
                  <a:gd name="T4" fmla="*/ 563 w 734"/>
                  <a:gd name="T5" fmla="*/ 365 h 365"/>
                  <a:gd name="T6" fmla="*/ 734 w 734"/>
                  <a:gd name="T7" fmla="*/ 186 h 365"/>
                  <a:gd name="T8" fmla="*/ 563 w 734"/>
                  <a:gd name="T9" fmla="*/ 0 h 365"/>
                  <a:gd name="T10" fmla="*/ 0 w 734"/>
                  <a:gd name="T11" fmla="*/ 0 h 365"/>
                </a:gdLst>
                <a:ahLst/>
                <a:cxnLst>
                  <a:cxn ang="0">
                    <a:pos x="T0" y="T1"/>
                  </a:cxn>
                  <a:cxn ang="0">
                    <a:pos x="T2" y="T3"/>
                  </a:cxn>
                  <a:cxn ang="0">
                    <a:pos x="T4" y="T5"/>
                  </a:cxn>
                  <a:cxn ang="0">
                    <a:pos x="T6" y="T7"/>
                  </a:cxn>
                  <a:cxn ang="0">
                    <a:pos x="T8" y="T9"/>
                  </a:cxn>
                  <a:cxn ang="0">
                    <a:pos x="T10" y="T11"/>
                  </a:cxn>
                </a:cxnLst>
                <a:rect l="0" t="0" r="r" b="b"/>
                <a:pathLst>
                  <a:path w="734" h="365">
                    <a:moveTo>
                      <a:pt x="0" y="0"/>
                    </a:moveTo>
                    <a:lnTo>
                      <a:pt x="0" y="365"/>
                    </a:lnTo>
                    <a:lnTo>
                      <a:pt x="563" y="365"/>
                    </a:lnTo>
                    <a:lnTo>
                      <a:pt x="734" y="186"/>
                    </a:lnTo>
                    <a:lnTo>
                      <a:pt x="563" y="0"/>
                    </a:lnTo>
                    <a:lnTo>
                      <a:pt x="0" y="0"/>
                    </a:lnTo>
                    <a:close/>
                  </a:path>
                </a:pathLst>
              </a:custGeom>
              <a:solidFill>
                <a:schemeClr val="accent1"/>
              </a:solidFill>
              <a:ln w="28575">
                <a:solidFill>
                  <a:srgbClr val="000000"/>
                </a:solidFill>
                <a:prstDash val="solid"/>
                <a:round/>
                <a:headEnd/>
                <a:tailEnd/>
              </a:ln>
            </p:spPr>
            <p:txBody>
              <a:bodyPr vert="horz" wrap="square" lIns="91440" tIns="45720" rIns="91440" bIns="45720" numCol="1" anchor="ctr" anchorCtr="0" compatLnSpc="1">
                <a:prstTxWarp prst="textNoShape">
                  <a:avLst/>
                </a:prstTxWarp>
              </a:bodyPr>
              <a:lstStyle/>
              <a:p>
                <a:pPr algn="ctr"/>
                <a:r>
                  <a:rPr lang="en-US" b="1" dirty="0">
                    <a:solidFill>
                      <a:schemeClr val="bg1"/>
                    </a:solidFill>
                  </a:rPr>
                  <a:t>ADC</a:t>
                </a:r>
              </a:p>
            </p:txBody>
          </p:sp>
        </p:grpSp>
        <p:cxnSp>
          <p:nvCxnSpPr>
            <p:cNvPr id="72" name="Straight Connector 71">
              <a:extLst>
                <a:ext uri="{FF2B5EF4-FFF2-40B4-BE49-F238E27FC236}">
                  <a16:creationId xmlns:a16="http://schemas.microsoft.com/office/drawing/2014/main" id="{C4940F02-473F-A24B-9342-18CF215D66BA}"/>
                </a:ext>
              </a:extLst>
            </p:cNvPr>
            <p:cNvCxnSpPr>
              <a:cxnSpLocks/>
            </p:cNvCxnSpPr>
            <p:nvPr/>
          </p:nvCxnSpPr>
          <p:spPr>
            <a:xfrm rot="5400000">
              <a:off x="4642435" y="3152125"/>
              <a:ext cx="304800" cy="0"/>
            </a:xfrm>
            <a:prstGeom prst="line">
              <a:avLst/>
            </a:prstGeom>
            <a:ln w="38100">
              <a:solidFill>
                <a:schemeClr val="tx2"/>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322711A1-580B-A54D-AE99-734A01D98CCF}"/>
                </a:ext>
              </a:extLst>
            </p:cNvPr>
            <p:cNvCxnSpPr>
              <a:cxnSpLocks/>
            </p:cNvCxnSpPr>
            <p:nvPr/>
          </p:nvCxnSpPr>
          <p:spPr>
            <a:xfrm rot="5400000">
              <a:off x="4644713" y="4014299"/>
              <a:ext cx="304800" cy="0"/>
            </a:xfrm>
            <a:prstGeom prst="line">
              <a:avLst/>
            </a:prstGeom>
            <a:ln w="38100">
              <a:solidFill>
                <a:schemeClr val="tx2"/>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74" name="TextBox 73">
              <a:extLst>
                <a:ext uri="{FF2B5EF4-FFF2-40B4-BE49-F238E27FC236}">
                  <a16:creationId xmlns:a16="http://schemas.microsoft.com/office/drawing/2014/main" id="{06CD9C2E-04B6-0043-A9CB-0C59933B60DA}"/>
                </a:ext>
              </a:extLst>
            </p:cNvPr>
            <p:cNvSpPr txBox="1"/>
            <p:nvPr/>
          </p:nvSpPr>
          <p:spPr>
            <a:xfrm>
              <a:off x="4506415" y="4153278"/>
              <a:ext cx="675185" cy="369332"/>
            </a:xfrm>
            <a:prstGeom prst="rect">
              <a:avLst/>
            </a:prstGeom>
            <a:noFill/>
          </p:spPr>
          <p:txBody>
            <a:bodyPr wrap="none" rtlCol="0">
              <a:spAutoFit/>
            </a:bodyPr>
            <a:lstStyle/>
            <a:p>
              <a:r>
                <a:rPr lang="en-US" dirty="0"/>
                <a:t>clock</a:t>
              </a:r>
            </a:p>
          </p:txBody>
        </p:sp>
        <p:sp>
          <p:nvSpPr>
            <p:cNvPr id="75" name="TextBox 74">
              <a:extLst>
                <a:ext uri="{FF2B5EF4-FFF2-40B4-BE49-F238E27FC236}">
                  <a16:creationId xmlns:a16="http://schemas.microsoft.com/office/drawing/2014/main" id="{BD682509-8E71-3044-B4FD-D5CF6B297FF5}"/>
                </a:ext>
              </a:extLst>
            </p:cNvPr>
            <p:cNvSpPr txBox="1"/>
            <p:nvPr/>
          </p:nvSpPr>
          <p:spPr>
            <a:xfrm>
              <a:off x="4615419" y="2552721"/>
              <a:ext cx="566181" cy="369332"/>
            </a:xfrm>
            <a:prstGeom prst="rect">
              <a:avLst/>
            </a:prstGeom>
            <a:noFill/>
          </p:spPr>
          <p:txBody>
            <a:bodyPr wrap="none" rtlCol="0">
              <a:spAutoFit/>
            </a:bodyPr>
            <a:lstStyle/>
            <a:p>
              <a:r>
                <a:rPr lang="en-US" dirty="0"/>
                <a:t>V</a:t>
              </a:r>
              <a:r>
                <a:rPr lang="en-US" baseline="-25000" dirty="0"/>
                <a:t>REF</a:t>
              </a:r>
            </a:p>
          </p:txBody>
        </p:sp>
      </p:grpSp>
    </p:spTree>
    <p:extLst>
      <p:ext uri="{BB962C8B-B14F-4D97-AF65-F5344CB8AC3E}">
        <p14:creationId xmlns:p14="http://schemas.microsoft.com/office/powerpoint/2010/main" val="1231748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8915400" cy="990600"/>
          </a:xfrm>
        </p:spPr>
        <p:txBody>
          <a:bodyPr>
            <a:normAutofit fontScale="90000"/>
          </a:bodyPr>
          <a:lstStyle/>
          <a:p>
            <a:r>
              <a:rPr lang="en-US" dirty="0"/>
              <a:t>Example 4: ADC Triggered by a Timer with DMA</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20</a:t>
            </a:fld>
            <a:endParaRPr kumimoji="0" lang="en-US" dirty="0"/>
          </a:p>
        </p:txBody>
      </p:sp>
      <p:cxnSp>
        <p:nvCxnSpPr>
          <p:cNvPr id="6" name="Straight Arrow Connector 5"/>
          <p:cNvCxnSpPr>
            <a:cxnSpLocks/>
            <a:stCxn id="44" idx="4"/>
          </p:cNvCxnSpPr>
          <p:nvPr/>
        </p:nvCxnSpPr>
        <p:spPr>
          <a:xfrm>
            <a:off x="1409701" y="4066401"/>
            <a:ext cx="0" cy="1724799"/>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744938" y="1221665"/>
            <a:ext cx="1483740" cy="369332"/>
          </a:xfrm>
          <a:prstGeom prst="rect">
            <a:avLst/>
          </a:prstGeom>
          <a:noFill/>
        </p:spPr>
        <p:txBody>
          <a:bodyPr wrap="none" rtlCol="0">
            <a:spAutoFit/>
          </a:bodyPr>
          <a:lstStyle/>
          <a:p>
            <a:r>
              <a:rPr lang="en-US" dirty="0"/>
              <a:t>main program</a:t>
            </a:r>
          </a:p>
        </p:txBody>
      </p:sp>
      <p:sp>
        <p:nvSpPr>
          <p:cNvPr id="8" name="Rectangle 7"/>
          <p:cNvSpPr/>
          <p:nvPr/>
        </p:nvSpPr>
        <p:spPr>
          <a:xfrm>
            <a:off x="3790865" y="2508065"/>
            <a:ext cx="1181100" cy="457459"/>
          </a:xfrm>
          <a:prstGeom prst="rect">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solidFill>
                  <a:schemeClr val="bg1"/>
                </a:solidFill>
              </a:rPr>
              <a:t>ADC</a:t>
            </a:r>
          </a:p>
        </p:txBody>
      </p:sp>
      <p:cxnSp>
        <p:nvCxnSpPr>
          <p:cNvPr id="10" name="Straight Arrow Connector 9"/>
          <p:cNvCxnSpPr>
            <a:cxnSpLocks/>
            <a:endCxn id="41" idx="2"/>
          </p:cNvCxnSpPr>
          <p:nvPr/>
        </p:nvCxnSpPr>
        <p:spPr>
          <a:xfrm flipV="1">
            <a:off x="3172769" y="2508066"/>
            <a:ext cx="636518" cy="2"/>
          </a:xfrm>
          <a:prstGeom prst="straightConnector1">
            <a:avLst/>
          </a:prstGeom>
          <a:ln w="28575">
            <a:solidFill>
              <a:srgbClr val="C0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1991669" y="2069327"/>
            <a:ext cx="1181100" cy="438739"/>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Timer</a:t>
            </a:r>
          </a:p>
        </p:txBody>
      </p:sp>
      <p:cxnSp>
        <p:nvCxnSpPr>
          <p:cNvPr id="20" name="Straight Arrow Connector 19"/>
          <p:cNvCxnSpPr>
            <a:cxnSpLocks/>
            <a:endCxn id="25" idx="2"/>
          </p:cNvCxnSpPr>
          <p:nvPr/>
        </p:nvCxnSpPr>
        <p:spPr>
          <a:xfrm>
            <a:off x="1409701" y="2069327"/>
            <a:ext cx="581968" cy="0"/>
          </a:xfrm>
          <a:prstGeom prst="straightConnector1">
            <a:avLst/>
          </a:prstGeom>
          <a:ln w="28575">
            <a:solidFill>
              <a:srgbClr val="C0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389490" y="1699995"/>
            <a:ext cx="1204358" cy="369332"/>
          </a:xfrm>
          <a:prstGeom prst="rect">
            <a:avLst/>
          </a:prstGeom>
          <a:noFill/>
        </p:spPr>
        <p:txBody>
          <a:bodyPr wrap="square" rtlCol="0">
            <a:spAutoFit/>
          </a:bodyPr>
          <a:lstStyle/>
          <a:p>
            <a:r>
              <a:rPr lang="en-US" dirty="0"/>
              <a:t>start timer</a:t>
            </a:r>
          </a:p>
        </p:txBody>
      </p:sp>
      <p:cxnSp>
        <p:nvCxnSpPr>
          <p:cNvPr id="26" name="Straight Arrow Connector 25"/>
          <p:cNvCxnSpPr>
            <a:cxnSpLocks/>
          </p:cNvCxnSpPr>
          <p:nvPr/>
        </p:nvCxnSpPr>
        <p:spPr>
          <a:xfrm>
            <a:off x="4966434" y="2951452"/>
            <a:ext cx="786666" cy="66"/>
          </a:xfrm>
          <a:prstGeom prst="straightConnector1">
            <a:avLst/>
          </a:prstGeom>
          <a:ln w="28575">
            <a:solidFill>
              <a:srgbClr val="C0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3120764" y="2138734"/>
            <a:ext cx="1377046" cy="369332"/>
          </a:xfrm>
          <a:prstGeom prst="rect">
            <a:avLst/>
          </a:prstGeom>
          <a:noFill/>
        </p:spPr>
        <p:txBody>
          <a:bodyPr wrap="square" rtlCol="0">
            <a:spAutoFit/>
          </a:bodyPr>
          <a:lstStyle/>
          <a:p>
            <a:pPr algn="ctr"/>
            <a:r>
              <a:rPr lang="en-US" b="1" dirty="0">
                <a:latin typeface="Consolas" panose="020B0609020204030204" pitchFamily="49" charset="0"/>
                <a:cs typeface="Consolas" panose="020B0609020204030204" pitchFamily="49" charset="0"/>
              </a:rPr>
              <a:t>TRGO</a:t>
            </a:r>
            <a:r>
              <a:rPr lang="en-US" dirty="0"/>
              <a:t> signals</a:t>
            </a:r>
          </a:p>
        </p:txBody>
      </p:sp>
      <p:sp>
        <p:nvSpPr>
          <p:cNvPr id="42" name="TextBox 41"/>
          <p:cNvSpPr txBox="1"/>
          <p:nvPr/>
        </p:nvSpPr>
        <p:spPr>
          <a:xfrm>
            <a:off x="4953000" y="2307470"/>
            <a:ext cx="925077" cy="646331"/>
          </a:xfrm>
          <a:prstGeom prst="rect">
            <a:avLst/>
          </a:prstGeom>
          <a:noFill/>
        </p:spPr>
        <p:txBody>
          <a:bodyPr wrap="square" rtlCol="0">
            <a:spAutoFit/>
          </a:bodyPr>
          <a:lstStyle/>
          <a:p>
            <a:r>
              <a:rPr lang="en-US" dirty="0"/>
              <a:t>DMA </a:t>
            </a:r>
          </a:p>
          <a:p>
            <a:r>
              <a:rPr lang="en-US" dirty="0"/>
              <a:t>request</a:t>
            </a:r>
          </a:p>
        </p:txBody>
      </p:sp>
      <p:sp>
        <p:nvSpPr>
          <p:cNvPr id="44" name="Parallelogram 43"/>
          <p:cNvSpPr/>
          <p:nvPr/>
        </p:nvSpPr>
        <p:spPr>
          <a:xfrm>
            <a:off x="304802" y="3304401"/>
            <a:ext cx="2209798" cy="762000"/>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Wait for </a:t>
            </a:r>
            <a:r>
              <a:rPr lang="en-US" sz="1700" b="1" dirty="0" err="1">
                <a:latin typeface="Consolas" panose="020B0609020204030204" pitchFamily="49" charset="0"/>
                <a:cs typeface="Consolas" panose="020B0609020204030204" pitchFamily="49" charset="0"/>
              </a:rPr>
              <a:t>DMA_Done</a:t>
            </a:r>
            <a:r>
              <a:rPr lang="en-US" sz="1700" b="1" dirty="0">
                <a:latin typeface="Consolas" panose="020B0609020204030204" pitchFamily="49" charset="0"/>
                <a:cs typeface="Consolas" panose="020B0609020204030204" pitchFamily="49" charset="0"/>
              </a:rPr>
              <a:t> = 1</a:t>
            </a:r>
          </a:p>
        </p:txBody>
      </p:sp>
      <p:cxnSp>
        <p:nvCxnSpPr>
          <p:cNvPr id="45" name="Straight Arrow Connector 44"/>
          <p:cNvCxnSpPr>
            <a:cxnSpLocks/>
            <a:endCxn id="44" idx="0"/>
          </p:cNvCxnSpPr>
          <p:nvPr/>
        </p:nvCxnSpPr>
        <p:spPr>
          <a:xfrm>
            <a:off x="1409701" y="1600200"/>
            <a:ext cx="0" cy="1704201"/>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304802" y="4267200"/>
            <a:ext cx="2133598" cy="381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Process Data</a:t>
            </a:r>
          </a:p>
        </p:txBody>
      </p:sp>
      <p:cxnSp>
        <p:nvCxnSpPr>
          <p:cNvPr id="64" name="Straight Arrow Connector 63"/>
          <p:cNvCxnSpPr/>
          <p:nvPr/>
        </p:nvCxnSpPr>
        <p:spPr>
          <a:xfrm flipV="1">
            <a:off x="152400" y="2706470"/>
            <a:ext cx="0" cy="2551330"/>
          </a:xfrm>
          <a:prstGeom prst="straightConnector1">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152400" y="2706469"/>
            <a:ext cx="1257301" cy="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flipH="1">
            <a:off x="152400" y="5257800"/>
            <a:ext cx="1257301" cy="0"/>
          </a:xfrm>
          <a:prstGeom prst="straightConnector1">
            <a:avLst/>
          </a:prstGeom>
          <a:ln w="28575">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4" name="TextBox 73"/>
          <p:cNvSpPr txBox="1"/>
          <p:nvPr/>
        </p:nvSpPr>
        <p:spPr>
          <a:xfrm>
            <a:off x="383715" y="4888468"/>
            <a:ext cx="835485" cy="369332"/>
          </a:xfrm>
          <a:prstGeom prst="rect">
            <a:avLst/>
          </a:prstGeom>
          <a:noFill/>
        </p:spPr>
        <p:txBody>
          <a:bodyPr wrap="none" rtlCol="0">
            <a:spAutoFit/>
          </a:bodyPr>
          <a:lstStyle/>
          <a:p>
            <a:r>
              <a:rPr lang="en-US" dirty="0"/>
              <a:t>Repeat</a:t>
            </a:r>
          </a:p>
        </p:txBody>
      </p:sp>
      <p:grpSp>
        <p:nvGrpSpPr>
          <p:cNvPr id="14" name="Group 13">
            <a:extLst>
              <a:ext uri="{FF2B5EF4-FFF2-40B4-BE49-F238E27FC236}">
                <a16:creationId xmlns:a16="http://schemas.microsoft.com/office/drawing/2014/main" id="{73D7D8FD-CF47-C247-A913-5977FA1D79E0}"/>
              </a:ext>
            </a:extLst>
          </p:cNvPr>
          <p:cNvGrpSpPr/>
          <p:nvPr/>
        </p:nvGrpSpPr>
        <p:grpSpPr>
          <a:xfrm>
            <a:off x="5638799" y="2951518"/>
            <a:ext cx="1447801" cy="646331"/>
            <a:chOff x="5753099" y="3758054"/>
            <a:chExt cx="1447801" cy="646331"/>
          </a:xfrm>
        </p:grpSpPr>
        <p:sp>
          <p:nvSpPr>
            <p:cNvPr id="12" name="Rectangle 11"/>
            <p:cNvSpPr/>
            <p:nvPr/>
          </p:nvSpPr>
          <p:spPr>
            <a:xfrm>
              <a:off x="5867400" y="3781334"/>
              <a:ext cx="1219200" cy="623051"/>
            </a:xfrm>
            <a:prstGeom prst="rect">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1" name="TextBox 10"/>
            <p:cNvSpPr txBox="1"/>
            <p:nvPr/>
          </p:nvSpPr>
          <p:spPr>
            <a:xfrm>
              <a:off x="5753099" y="3758054"/>
              <a:ext cx="1447801" cy="646331"/>
            </a:xfrm>
            <a:prstGeom prst="rect">
              <a:avLst/>
            </a:prstGeom>
            <a:noFill/>
          </p:spPr>
          <p:txBody>
            <a:bodyPr wrap="square" rtlCol="0">
              <a:spAutoFit/>
            </a:bodyPr>
            <a:lstStyle/>
            <a:p>
              <a:pPr algn="ctr"/>
              <a:r>
                <a:rPr lang="en-US" b="1" dirty="0">
                  <a:solidFill>
                    <a:schemeClr val="bg1"/>
                  </a:solidFill>
                </a:rPr>
                <a:t>DMA</a:t>
              </a:r>
            </a:p>
            <a:p>
              <a:pPr algn="ctr"/>
              <a:r>
                <a:rPr lang="en-US" b="1" dirty="0">
                  <a:solidFill>
                    <a:schemeClr val="bg1"/>
                  </a:solidFill>
                </a:rPr>
                <a:t>controller</a:t>
              </a:r>
            </a:p>
          </p:txBody>
        </p:sp>
      </p:grpSp>
      <p:cxnSp>
        <p:nvCxnSpPr>
          <p:cNvPr id="32" name="Straight Arrow Connector 31">
            <a:extLst>
              <a:ext uri="{FF2B5EF4-FFF2-40B4-BE49-F238E27FC236}">
                <a16:creationId xmlns:a16="http://schemas.microsoft.com/office/drawing/2014/main" id="{4FF0B1E9-4B5B-614C-A736-B72741F70AD6}"/>
              </a:ext>
            </a:extLst>
          </p:cNvPr>
          <p:cNvCxnSpPr>
            <a:cxnSpLocks/>
          </p:cNvCxnSpPr>
          <p:nvPr/>
        </p:nvCxnSpPr>
        <p:spPr>
          <a:xfrm>
            <a:off x="6972300" y="3595687"/>
            <a:ext cx="952499" cy="0"/>
          </a:xfrm>
          <a:prstGeom prst="straightConnector1">
            <a:avLst/>
          </a:prstGeom>
          <a:ln w="28575">
            <a:solidFill>
              <a:srgbClr val="C00000"/>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179D9F2C-6838-944E-86B3-1DA197431B62}"/>
              </a:ext>
            </a:extLst>
          </p:cNvPr>
          <p:cNvSpPr txBox="1"/>
          <p:nvPr/>
        </p:nvSpPr>
        <p:spPr>
          <a:xfrm>
            <a:off x="6972300" y="2967524"/>
            <a:ext cx="1094852" cy="646331"/>
          </a:xfrm>
          <a:prstGeom prst="rect">
            <a:avLst/>
          </a:prstGeom>
          <a:noFill/>
        </p:spPr>
        <p:txBody>
          <a:bodyPr wrap="square" rtlCol="0">
            <a:spAutoFit/>
          </a:bodyPr>
          <a:lstStyle/>
          <a:p>
            <a:r>
              <a:rPr lang="en-US" dirty="0"/>
              <a:t>interrupt </a:t>
            </a:r>
          </a:p>
          <a:p>
            <a:r>
              <a:rPr lang="en-US" dirty="0"/>
              <a:t>request</a:t>
            </a:r>
          </a:p>
        </p:txBody>
      </p:sp>
      <p:grpSp>
        <p:nvGrpSpPr>
          <p:cNvPr id="34" name="Group 33">
            <a:extLst>
              <a:ext uri="{FF2B5EF4-FFF2-40B4-BE49-F238E27FC236}">
                <a16:creationId xmlns:a16="http://schemas.microsoft.com/office/drawing/2014/main" id="{659768AD-D163-E747-9CB9-25E29A00657D}"/>
              </a:ext>
            </a:extLst>
          </p:cNvPr>
          <p:cNvGrpSpPr/>
          <p:nvPr/>
        </p:nvGrpSpPr>
        <p:grpSpPr>
          <a:xfrm>
            <a:off x="7848599" y="3591903"/>
            <a:ext cx="1219201" cy="570132"/>
            <a:chOff x="7547986" y="3252441"/>
            <a:chExt cx="1219201" cy="570132"/>
          </a:xfrm>
        </p:grpSpPr>
        <p:sp>
          <p:nvSpPr>
            <p:cNvPr id="35" name="Rectangle 34">
              <a:extLst>
                <a:ext uri="{FF2B5EF4-FFF2-40B4-BE49-F238E27FC236}">
                  <a16:creationId xmlns:a16="http://schemas.microsoft.com/office/drawing/2014/main" id="{7CE5F5A1-9A30-1847-8750-D2240EAC3569}"/>
                </a:ext>
              </a:extLst>
            </p:cNvPr>
            <p:cNvSpPr/>
            <p:nvPr/>
          </p:nvSpPr>
          <p:spPr>
            <a:xfrm>
              <a:off x="7624187" y="3252441"/>
              <a:ext cx="1066800" cy="570132"/>
            </a:xfrm>
            <a:prstGeom prst="rect">
              <a:avLst/>
            </a:prstGeom>
            <a:solidFill>
              <a:srgbClr val="00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E431D55B-EE99-DE49-837A-25EFC018B105}"/>
                </a:ext>
              </a:extLst>
            </p:cNvPr>
            <p:cNvSpPr txBox="1"/>
            <p:nvPr/>
          </p:nvSpPr>
          <p:spPr>
            <a:xfrm>
              <a:off x="7547986" y="3352841"/>
              <a:ext cx="1219201" cy="369332"/>
            </a:xfrm>
            <a:prstGeom prst="rect">
              <a:avLst/>
            </a:prstGeom>
            <a:noFill/>
          </p:spPr>
          <p:txBody>
            <a:bodyPr wrap="square" rtlCol="0">
              <a:spAutoFit/>
            </a:bodyPr>
            <a:lstStyle/>
            <a:p>
              <a:pPr algn="ctr"/>
              <a:r>
                <a:rPr lang="en-US" b="1" dirty="0">
                  <a:solidFill>
                    <a:schemeClr val="bg1"/>
                  </a:solidFill>
                </a:rPr>
                <a:t>DMA ISR</a:t>
              </a:r>
            </a:p>
          </p:txBody>
        </p:sp>
      </p:grpSp>
      <p:sp>
        <p:nvSpPr>
          <p:cNvPr id="39" name="Rectangle 38">
            <a:extLst>
              <a:ext uri="{FF2B5EF4-FFF2-40B4-BE49-F238E27FC236}">
                <a16:creationId xmlns:a16="http://schemas.microsoft.com/office/drawing/2014/main" id="{7C26BCA0-1115-B243-B47D-723D2E846A87}"/>
              </a:ext>
            </a:extLst>
          </p:cNvPr>
          <p:cNvSpPr/>
          <p:nvPr/>
        </p:nvSpPr>
        <p:spPr>
          <a:xfrm>
            <a:off x="5205316" y="4457581"/>
            <a:ext cx="3762568" cy="1600438"/>
          </a:xfrm>
          <a:prstGeom prst="rect">
            <a:avLst/>
          </a:prstGeom>
          <a:solidFill>
            <a:srgbClr val="0000FF"/>
          </a:solidFill>
        </p:spPr>
        <p:style>
          <a:lnRef idx="2">
            <a:schemeClr val="accent1"/>
          </a:lnRef>
          <a:fillRef idx="1">
            <a:schemeClr val="lt1"/>
          </a:fillRef>
          <a:effectRef idx="0">
            <a:schemeClr val="accent1"/>
          </a:effectRef>
          <a:fontRef idx="minor">
            <a:schemeClr val="dk1"/>
          </a:fontRef>
        </p:style>
        <p:txBody>
          <a:bodyPr wrap="none">
            <a:spAutoFit/>
          </a:bodyPr>
          <a:lstStyle/>
          <a:p>
            <a:r>
              <a:rPr lang="en-US" sz="1400" b="1" dirty="0">
                <a:solidFill>
                  <a:srgbClr val="FFFF00"/>
                </a:solidFill>
                <a:latin typeface="Consolas" panose="020B0609020204030204" pitchFamily="49" charset="0"/>
                <a:cs typeface="Consolas" panose="020B0609020204030204" pitchFamily="49" charset="0"/>
              </a:rPr>
              <a:t>volatile</a:t>
            </a:r>
            <a:r>
              <a:rPr lang="en-US" sz="1400" dirty="0">
                <a:solidFill>
                  <a:schemeClr val="bg1"/>
                </a:solidFill>
                <a:latin typeface="Consolas" panose="020B0609020204030204" pitchFamily="49" charset="0"/>
                <a:cs typeface="Consolas" panose="020B0609020204030204" pitchFamily="49" charset="0"/>
              </a:rPr>
              <a:t> </a:t>
            </a:r>
            <a:r>
              <a:rPr lang="en-US" sz="1400" dirty="0" err="1">
                <a:solidFill>
                  <a:schemeClr val="bg1"/>
                </a:solidFill>
                <a:latin typeface="Consolas" panose="020B0609020204030204" pitchFamily="49" charset="0"/>
                <a:cs typeface="Consolas" panose="020B0609020204030204" pitchFamily="49" charset="0"/>
              </a:rPr>
              <a:t>uint</a:t>
            </a:r>
            <a:r>
              <a:rPr lang="en-US" sz="1400" dirty="0">
                <a:solidFill>
                  <a:schemeClr val="bg1"/>
                </a:solidFill>
                <a:latin typeface="Consolas" panose="020B0609020204030204" pitchFamily="49" charset="0"/>
                <a:cs typeface="Consolas" panose="020B0609020204030204" pitchFamily="49" charset="0"/>
              </a:rPr>
              <a:t> </a:t>
            </a:r>
            <a:r>
              <a:rPr lang="en-US" sz="1400" dirty="0" err="1">
                <a:solidFill>
                  <a:schemeClr val="bg1"/>
                </a:solidFill>
                <a:latin typeface="Consolas" panose="020B0609020204030204" pitchFamily="49" charset="0"/>
                <a:cs typeface="Consolas" panose="020B0609020204030204" pitchFamily="49" charset="0"/>
              </a:rPr>
              <a:t>DMA_Done</a:t>
            </a:r>
            <a:r>
              <a:rPr lang="en-US" sz="1400" dirty="0">
                <a:solidFill>
                  <a:schemeClr val="bg1"/>
                </a:solidFill>
                <a:latin typeface="Consolas" panose="020B0609020204030204" pitchFamily="49" charset="0"/>
                <a:cs typeface="Consolas" panose="020B0609020204030204" pitchFamily="49" charset="0"/>
              </a:rPr>
              <a:t> = 0;</a:t>
            </a:r>
          </a:p>
          <a:p>
            <a:endParaRPr lang="en-US" sz="1400" dirty="0">
              <a:solidFill>
                <a:schemeClr val="bg1"/>
              </a:solidFill>
              <a:latin typeface="Consolas" panose="020B0609020204030204" pitchFamily="49" charset="0"/>
              <a:cs typeface="Consolas" panose="020B0609020204030204" pitchFamily="49" charset="0"/>
            </a:endParaRPr>
          </a:p>
          <a:p>
            <a:r>
              <a:rPr lang="en-US" sz="1400" dirty="0">
                <a:solidFill>
                  <a:schemeClr val="bg1"/>
                </a:solidFill>
                <a:latin typeface="Consolas" panose="020B0609020204030204" pitchFamily="49" charset="0"/>
                <a:cs typeface="Consolas" panose="020B0609020204030204" pitchFamily="49" charset="0"/>
              </a:rPr>
              <a:t>void DMA1_Channel1_IRQHandler(void){</a:t>
            </a:r>
          </a:p>
          <a:p>
            <a:r>
              <a:rPr lang="en-US" sz="1400" dirty="0">
                <a:solidFill>
                  <a:schemeClr val="bg1"/>
                </a:solidFill>
                <a:latin typeface="Consolas" panose="020B0609020204030204" pitchFamily="49" charset="0"/>
                <a:cs typeface="Consolas" panose="020B0609020204030204" pitchFamily="49" charset="0"/>
              </a:rPr>
              <a:t>  ...</a:t>
            </a:r>
          </a:p>
          <a:p>
            <a:r>
              <a:rPr lang="en-US" sz="1400" b="1" dirty="0">
                <a:solidFill>
                  <a:srgbClr val="FFFF00"/>
                </a:solidFill>
                <a:latin typeface="Consolas" panose="020B0609020204030204" pitchFamily="49" charset="0"/>
                <a:cs typeface="Consolas" panose="020B0609020204030204" pitchFamily="49" charset="0"/>
              </a:rPr>
              <a:t>  </a:t>
            </a:r>
            <a:r>
              <a:rPr lang="en-US" sz="1400" b="1" dirty="0" err="1">
                <a:solidFill>
                  <a:srgbClr val="FFFF00"/>
                </a:solidFill>
                <a:latin typeface="Consolas" panose="020B0609020204030204" pitchFamily="49" charset="0"/>
                <a:cs typeface="Consolas" panose="020B0609020204030204" pitchFamily="49" charset="0"/>
              </a:rPr>
              <a:t>DMA_Done</a:t>
            </a:r>
            <a:r>
              <a:rPr lang="en-US" sz="1400" b="1" dirty="0">
                <a:solidFill>
                  <a:srgbClr val="FFFF00"/>
                </a:solidFill>
                <a:latin typeface="Consolas" panose="020B0609020204030204" pitchFamily="49" charset="0"/>
                <a:cs typeface="Consolas" panose="020B0609020204030204" pitchFamily="49" charset="0"/>
              </a:rPr>
              <a:t> = 1;</a:t>
            </a:r>
            <a:endParaRPr lang="en-US" sz="1400" dirty="0">
              <a:solidFill>
                <a:schemeClr val="bg1"/>
              </a:solidFill>
              <a:latin typeface="Consolas" panose="020B0609020204030204" pitchFamily="49" charset="0"/>
              <a:cs typeface="Consolas" panose="020B0609020204030204" pitchFamily="49" charset="0"/>
            </a:endParaRPr>
          </a:p>
          <a:p>
            <a:r>
              <a:rPr lang="en-US" sz="1400" dirty="0">
                <a:solidFill>
                  <a:schemeClr val="bg1"/>
                </a:solidFill>
                <a:latin typeface="Consolas" panose="020B0609020204030204" pitchFamily="49" charset="0"/>
                <a:cs typeface="Consolas" panose="020B0609020204030204" pitchFamily="49" charset="0"/>
              </a:rPr>
              <a:t>  ...</a:t>
            </a:r>
          </a:p>
          <a:p>
            <a:r>
              <a:rPr lang="en-US" sz="1400" dirty="0">
                <a:solidFill>
                  <a:schemeClr val="bg1"/>
                </a:solidFill>
                <a:latin typeface="Consolas" panose="020B0609020204030204" pitchFamily="49" charset="0"/>
                <a:cs typeface="Consolas" panose="020B0609020204030204" pitchFamily="49" charset="0"/>
              </a:rPr>
              <a:t>}</a:t>
            </a:r>
          </a:p>
        </p:txBody>
      </p:sp>
      <p:sp>
        <p:nvSpPr>
          <p:cNvPr id="40" name="TextBox 39">
            <a:extLst>
              <a:ext uri="{FF2B5EF4-FFF2-40B4-BE49-F238E27FC236}">
                <a16:creationId xmlns:a16="http://schemas.microsoft.com/office/drawing/2014/main" id="{0A8C5142-BAAB-154C-9A1A-18B32F9A1A7A}"/>
              </a:ext>
            </a:extLst>
          </p:cNvPr>
          <p:cNvSpPr txBox="1"/>
          <p:nvPr/>
        </p:nvSpPr>
        <p:spPr>
          <a:xfrm>
            <a:off x="6196997" y="6058019"/>
            <a:ext cx="1779205" cy="369332"/>
          </a:xfrm>
          <a:prstGeom prst="rect">
            <a:avLst/>
          </a:prstGeom>
          <a:noFill/>
        </p:spPr>
        <p:txBody>
          <a:bodyPr wrap="none" rtlCol="0">
            <a:spAutoFit/>
          </a:bodyPr>
          <a:lstStyle/>
          <a:p>
            <a:r>
              <a:rPr lang="en-US" dirty="0"/>
              <a:t>Make N sampling</a:t>
            </a:r>
          </a:p>
        </p:txBody>
      </p:sp>
      <p:sp>
        <p:nvSpPr>
          <p:cNvPr id="17" name="Rectangle 16">
            <a:extLst>
              <a:ext uri="{FF2B5EF4-FFF2-40B4-BE49-F238E27FC236}">
                <a16:creationId xmlns:a16="http://schemas.microsoft.com/office/drawing/2014/main" id="{A1A9F243-EEBB-D542-823F-E9216C4768BA}"/>
              </a:ext>
            </a:extLst>
          </p:cNvPr>
          <p:cNvSpPr/>
          <p:nvPr/>
        </p:nvSpPr>
        <p:spPr>
          <a:xfrm>
            <a:off x="6747468" y="1409176"/>
            <a:ext cx="2244132" cy="923330"/>
          </a:xfrm>
          <a:prstGeom prst="rect">
            <a:avLst/>
          </a:prstGeom>
        </p:spPr>
        <p:txBody>
          <a:bodyPr wrap="square">
            <a:spAutoFit/>
          </a:bodyPr>
          <a:lstStyle/>
          <a:p>
            <a:r>
              <a:rPr lang="en-US" dirty="0"/>
              <a:t>DMA copies ADC DR register to memory after each conversion.</a:t>
            </a:r>
          </a:p>
        </p:txBody>
      </p:sp>
    </p:spTree>
    <p:extLst>
      <p:ext uri="{BB962C8B-B14F-4D97-AF65-F5344CB8AC3E}">
        <p14:creationId xmlns:p14="http://schemas.microsoft.com/office/powerpoint/2010/main" val="3062381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E2A2D-136F-4E4D-AEFC-4546BE06C70F}"/>
              </a:ext>
            </a:extLst>
          </p:cNvPr>
          <p:cNvSpPr>
            <a:spLocks noGrp="1"/>
          </p:cNvSpPr>
          <p:nvPr>
            <p:ph type="title"/>
          </p:nvPr>
        </p:nvSpPr>
        <p:spPr/>
        <p:txBody>
          <a:bodyPr/>
          <a:lstStyle/>
          <a:p>
            <a:r>
              <a:rPr lang="en-US" dirty="0"/>
              <a:t>Backup Slides</a:t>
            </a:r>
          </a:p>
        </p:txBody>
      </p:sp>
      <p:sp>
        <p:nvSpPr>
          <p:cNvPr id="3" name="Slide Number Placeholder 2">
            <a:extLst>
              <a:ext uri="{FF2B5EF4-FFF2-40B4-BE49-F238E27FC236}">
                <a16:creationId xmlns:a16="http://schemas.microsoft.com/office/drawing/2014/main" id="{77AF7AA6-2783-C948-96C2-18E857DB8300}"/>
              </a:ext>
            </a:extLst>
          </p:cNvPr>
          <p:cNvSpPr>
            <a:spLocks noGrp="1"/>
          </p:cNvSpPr>
          <p:nvPr>
            <p:ph type="sldNum" sz="quarter" idx="12"/>
          </p:nvPr>
        </p:nvSpPr>
        <p:spPr/>
        <p:txBody>
          <a:bodyPr/>
          <a:lstStyle/>
          <a:p>
            <a:fld id="{EA7C8D44-3667-46F6-9772-CC52308E2A7F}" type="slidenum">
              <a:rPr kumimoji="0" lang="en-US" smtClean="0"/>
              <a:pPr/>
              <a:t>21</a:t>
            </a:fld>
            <a:endParaRPr kumimoji="0" lang="en-US" dirty="0"/>
          </a:p>
        </p:txBody>
      </p:sp>
      <p:sp>
        <p:nvSpPr>
          <p:cNvPr id="4" name="Content Placeholder 3">
            <a:extLst>
              <a:ext uri="{FF2B5EF4-FFF2-40B4-BE49-F238E27FC236}">
                <a16:creationId xmlns:a16="http://schemas.microsoft.com/office/drawing/2014/main" id="{36C1CDDE-4539-C04F-BFA4-06D12BD1D882}"/>
              </a:ext>
            </a:extLst>
          </p:cNvPr>
          <p:cNvSpPr>
            <a:spLocks noGrp="1"/>
          </p:cNvSpPr>
          <p:nvPr>
            <p:ph sz="quarter" idx="1"/>
          </p:nvPr>
        </p:nvSpPr>
        <p:spPr/>
        <p:txBody>
          <a:bodyPr/>
          <a:lstStyle/>
          <a:p>
            <a:endParaRPr lang="en-US"/>
          </a:p>
        </p:txBody>
      </p:sp>
    </p:spTree>
    <p:extLst>
      <p:ext uri="{BB962C8B-B14F-4D97-AF65-F5344CB8AC3E}">
        <p14:creationId xmlns:p14="http://schemas.microsoft.com/office/powerpoint/2010/main" val="24938109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ADC: Single Conversion Mode</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22</a:t>
            </a:fld>
            <a:endParaRPr kumimoji="0"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0" y="1600200"/>
            <a:ext cx="8286685" cy="3886200"/>
          </a:xfrm>
          <a:prstGeom prst="rect">
            <a:avLst/>
          </a:prstGeom>
        </p:spPr>
      </p:pic>
      <p:sp>
        <p:nvSpPr>
          <p:cNvPr id="6" name="Rectangle 5"/>
          <p:cNvSpPr/>
          <p:nvPr/>
        </p:nvSpPr>
        <p:spPr>
          <a:xfrm>
            <a:off x="4524342" y="1443841"/>
            <a:ext cx="4619658" cy="4708981"/>
          </a:xfrm>
          <a:prstGeom prst="rect">
            <a:avLst/>
          </a:prstGeom>
          <a:solidFill>
            <a:schemeClr val="bg1"/>
          </a:solidFill>
        </p:spPr>
        <p:txBody>
          <a:bodyPr wrap="square">
            <a:spAutoFit/>
          </a:bodyPr>
          <a:lstStyle/>
          <a:p>
            <a:r>
              <a:rPr lang="en-US" sz="2000" b="1" dirty="0">
                <a:solidFill>
                  <a:srgbClr val="0000FF"/>
                </a:solidFill>
              </a:rPr>
              <a:t>Regular channel:</a:t>
            </a:r>
          </a:p>
          <a:p>
            <a:pPr marL="457200" indent="-457200">
              <a:buFont typeface="+mj-lt"/>
              <a:buAutoNum type="arabicPeriod"/>
            </a:pPr>
            <a:r>
              <a:rPr lang="en-US" sz="2000" dirty="0"/>
              <a:t>Set </a:t>
            </a:r>
            <a:r>
              <a:rPr lang="en-US" sz="2000" dirty="0" err="1">
                <a:latin typeface="Consolas" panose="020B0609020204030204" pitchFamily="49" charset="0"/>
                <a:cs typeface="Consolas" panose="020B0609020204030204" pitchFamily="49" charset="0"/>
              </a:rPr>
              <a:t>SWSTART</a:t>
            </a:r>
            <a:r>
              <a:rPr lang="en-US" sz="2000" dirty="0"/>
              <a:t> in </a:t>
            </a:r>
            <a:r>
              <a:rPr lang="en-US" sz="2000" dirty="0" err="1">
                <a:latin typeface="Consolas" panose="020B0609020204030204" pitchFamily="49" charset="0"/>
                <a:cs typeface="Consolas" panose="020B0609020204030204" pitchFamily="49" charset="0"/>
              </a:rPr>
              <a:t>ADC_CR2</a:t>
            </a:r>
            <a:r>
              <a:rPr lang="en-US" sz="2000" dirty="0">
                <a:latin typeface="Consolas" panose="020B0609020204030204" pitchFamily="49" charset="0"/>
                <a:cs typeface="Consolas" panose="020B0609020204030204" pitchFamily="49" charset="0"/>
              </a:rPr>
              <a:t> </a:t>
            </a:r>
          </a:p>
          <a:p>
            <a:pPr marL="457200" indent="-457200">
              <a:buFont typeface="+mj-lt"/>
              <a:buAutoNum type="arabicPeriod"/>
            </a:pPr>
            <a:r>
              <a:rPr lang="en-US" sz="2000" dirty="0"/>
              <a:t>The channel is selected by  </a:t>
            </a:r>
            <a:r>
              <a:rPr lang="en-US" sz="2000" dirty="0" err="1">
                <a:latin typeface="Consolas" panose="020B0609020204030204" pitchFamily="49" charset="0"/>
                <a:cs typeface="Consolas" panose="020B0609020204030204" pitchFamily="49" charset="0"/>
              </a:rPr>
              <a:t>SQ1</a:t>
            </a:r>
            <a:r>
              <a:rPr lang="en-US" sz="2000" dirty="0">
                <a:latin typeface="Consolas" panose="020B0609020204030204" pitchFamily="49" charset="0"/>
                <a:cs typeface="Consolas" panose="020B0609020204030204" pitchFamily="49" charset="0"/>
              </a:rPr>
              <a:t>[4:0]</a:t>
            </a:r>
            <a:r>
              <a:rPr lang="en-US" sz="2000" dirty="0"/>
              <a:t> in </a:t>
            </a:r>
            <a:r>
              <a:rPr lang="en-US" sz="2000" dirty="0" err="1">
                <a:latin typeface="Consolas" panose="020B0609020204030204" pitchFamily="49" charset="0"/>
                <a:cs typeface="Consolas" panose="020B0609020204030204" pitchFamily="49" charset="0"/>
              </a:rPr>
              <a:t>SQR5</a:t>
            </a:r>
            <a:endParaRPr lang="en-US" sz="2000" dirty="0">
              <a:latin typeface="Consolas" panose="020B0609020204030204" pitchFamily="49" charset="0"/>
              <a:cs typeface="Consolas" panose="020B0609020204030204" pitchFamily="49" charset="0"/>
            </a:endParaRPr>
          </a:p>
          <a:p>
            <a:pPr marL="457200" indent="-457200">
              <a:buFont typeface="+mj-lt"/>
              <a:buAutoNum type="arabicPeriod"/>
            </a:pPr>
            <a:r>
              <a:rPr lang="en-US" sz="2000" dirty="0"/>
              <a:t>Result is stored in </a:t>
            </a:r>
            <a:r>
              <a:rPr lang="en-US" sz="2000" dirty="0" err="1">
                <a:latin typeface="Consolas" panose="020B0609020204030204" pitchFamily="49" charset="0"/>
                <a:cs typeface="Consolas" panose="020B0609020204030204" pitchFamily="49" charset="0"/>
              </a:rPr>
              <a:t>ADC_DR</a:t>
            </a:r>
            <a:endParaRPr lang="en-US" sz="2000" dirty="0">
              <a:latin typeface="Consolas" panose="020B0609020204030204" pitchFamily="49" charset="0"/>
              <a:cs typeface="Consolas" panose="020B0609020204030204" pitchFamily="49" charset="0"/>
            </a:endParaRPr>
          </a:p>
          <a:p>
            <a:pPr marL="457200" indent="-457200">
              <a:buFont typeface="+mj-lt"/>
              <a:buAutoNum type="arabicPeriod"/>
            </a:pPr>
            <a:r>
              <a:rPr lang="en-US" sz="2000" dirty="0" err="1">
                <a:latin typeface="Consolas" panose="020B0609020204030204" pitchFamily="49" charset="0"/>
                <a:cs typeface="Consolas" panose="020B0609020204030204" pitchFamily="49" charset="0"/>
              </a:rPr>
              <a:t>EOC</a:t>
            </a:r>
            <a:r>
              <a:rPr lang="en-US" sz="2000" dirty="0"/>
              <a:t> is set after conversion</a:t>
            </a:r>
          </a:p>
          <a:p>
            <a:pPr marL="457200" indent="-457200">
              <a:buFont typeface="+mj-lt"/>
              <a:buAutoNum type="arabicPeriod"/>
            </a:pPr>
            <a:r>
              <a:rPr lang="en-US" sz="2000" dirty="0"/>
              <a:t>Interrupt is generated if </a:t>
            </a:r>
            <a:r>
              <a:rPr lang="en-US" sz="2000" dirty="0" err="1">
                <a:latin typeface="Consolas" panose="020B0609020204030204" pitchFamily="49" charset="0"/>
                <a:cs typeface="Consolas" panose="020B0609020204030204" pitchFamily="49" charset="0"/>
              </a:rPr>
              <a:t>EOCIE</a:t>
            </a:r>
            <a:r>
              <a:rPr lang="en-US" sz="2000" dirty="0"/>
              <a:t> is set</a:t>
            </a:r>
          </a:p>
          <a:p>
            <a:r>
              <a:rPr lang="en-US" sz="2000" dirty="0"/>
              <a:t> </a:t>
            </a:r>
          </a:p>
          <a:p>
            <a:r>
              <a:rPr lang="en-US" sz="2000" b="1" dirty="0">
                <a:solidFill>
                  <a:srgbClr val="0000FF"/>
                </a:solidFill>
              </a:rPr>
              <a:t>Injected channel:</a:t>
            </a:r>
          </a:p>
          <a:p>
            <a:pPr marL="457200" indent="-457200">
              <a:buFont typeface="+mj-lt"/>
              <a:buAutoNum type="arabicPeriod"/>
            </a:pPr>
            <a:r>
              <a:rPr lang="en-US" sz="2000" dirty="0"/>
              <a:t>Set </a:t>
            </a:r>
            <a:r>
              <a:rPr lang="en-US" sz="2000" dirty="0" err="1">
                <a:latin typeface="Consolas" panose="020B0609020204030204" pitchFamily="49" charset="0"/>
                <a:cs typeface="Consolas" panose="020B0609020204030204" pitchFamily="49" charset="0"/>
              </a:rPr>
              <a:t>JSWSTART</a:t>
            </a:r>
            <a:r>
              <a:rPr lang="en-US" sz="2000" dirty="0"/>
              <a:t> in </a:t>
            </a:r>
            <a:r>
              <a:rPr lang="en-US" sz="2000" dirty="0" err="1">
                <a:latin typeface="Consolas" panose="020B0609020204030204" pitchFamily="49" charset="0"/>
                <a:cs typeface="Consolas" panose="020B0609020204030204" pitchFamily="49" charset="0"/>
              </a:rPr>
              <a:t>ADC_CR2</a:t>
            </a:r>
            <a:r>
              <a:rPr lang="en-US" sz="2000" dirty="0">
                <a:latin typeface="Consolas" panose="020B0609020204030204" pitchFamily="49" charset="0"/>
                <a:cs typeface="Consolas" panose="020B0609020204030204" pitchFamily="49" charset="0"/>
              </a:rPr>
              <a:t> </a:t>
            </a:r>
          </a:p>
          <a:p>
            <a:pPr marL="457200" indent="-457200">
              <a:buFont typeface="+mj-lt"/>
              <a:buAutoNum type="arabicPeriod"/>
            </a:pPr>
            <a:r>
              <a:rPr lang="en-US" sz="2000" dirty="0"/>
              <a:t>The channel is selected by </a:t>
            </a:r>
            <a:r>
              <a:rPr lang="en-US" sz="2000" dirty="0" err="1">
                <a:latin typeface="Consolas" panose="020B0609020204030204" pitchFamily="49" charset="0"/>
                <a:cs typeface="Consolas" panose="020B0609020204030204" pitchFamily="49" charset="0"/>
              </a:rPr>
              <a:t>JSQ1</a:t>
            </a:r>
            <a:r>
              <a:rPr lang="en-US" sz="2000" dirty="0">
                <a:latin typeface="Consolas" panose="020B0609020204030204" pitchFamily="49" charset="0"/>
                <a:cs typeface="Consolas" panose="020B0609020204030204" pitchFamily="49" charset="0"/>
              </a:rPr>
              <a:t>[4:0]</a:t>
            </a:r>
            <a:r>
              <a:rPr lang="en-US" sz="2000" dirty="0"/>
              <a:t> in </a:t>
            </a:r>
            <a:r>
              <a:rPr lang="en-US" sz="2000" dirty="0" err="1">
                <a:latin typeface="Consolas" panose="020B0609020204030204" pitchFamily="49" charset="0"/>
                <a:cs typeface="Consolas" panose="020B0609020204030204" pitchFamily="49" charset="0"/>
              </a:rPr>
              <a:t>JSQR</a:t>
            </a:r>
            <a:r>
              <a:rPr lang="en-US" sz="2000" dirty="0"/>
              <a:t> </a:t>
            </a:r>
          </a:p>
          <a:p>
            <a:pPr marL="457200" indent="-457200">
              <a:buFont typeface="+mj-lt"/>
              <a:buAutoNum type="arabicPeriod"/>
            </a:pPr>
            <a:r>
              <a:rPr lang="en-US" sz="2000" dirty="0"/>
              <a:t>Result is stored in </a:t>
            </a:r>
            <a:r>
              <a:rPr lang="en-US" sz="2000" dirty="0" err="1">
                <a:latin typeface="Consolas" panose="020B0609020204030204" pitchFamily="49" charset="0"/>
                <a:cs typeface="Consolas" panose="020B0609020204030204" pitchFamily="49" charset="0"/>
              </a:rPr>
              <a:t>ADC_JDR1</a:t>
            </a:r>
            <a:endParaRPr lang="en-US" sz="2000" dirty="0">
              <a:latin typeface="Consolas" panose="020B0609020204030204" pitchFamily="49" charset="0"/>
              <a:cs typeface="Consolas" panose="020B0609020204030204" pitchFamily="49" charset="0"/>
            </a:endParaRPr>
          </a:p>
          <a:p>
            <a:pPr marL="457200" indent="-457200">
              <a:buFont typeface="+mj-lt"/>
              <a:buAutoNum type="arabicPeriod"/>
            </a:pPr>
            <a:r>
              <a:rPr lang="en-US" sz="2000" dirty="0" err="1">
                <a:latin typeface="Consolas" panose="020B0609020204030204" pitchFamily="49" charset="0"/>
                <a:cs typeface="Consolas" panose="020B0609020204030204" pitchFamily="49" charset="0"/>
              </a:rPr>
              <a:t>JEOC</a:t>
            </a:r>
            <a:r>
              <a:rPr lang="en-US" sz="2000" dirty="0"/>
              <a:t> is set after conversion</a:t>
            </a:r>
          </a:p>
          <a:p>
            <a:pPr marL="457200" indent="-457200">
              <a:buFont typeface="+mj-lt"/>
              <a:buAutoNum type="arabicPeriod"/>
            </a:pPr>
            <a:r>
              <a:rPr lang="en-US" sz="2000" dirty="0"/>
              <a:t>Interrupt is generated if </a:t>
            </a:r>
            <a:r>
              <a:rPr lang="en-US" sz="2000" dirty="0" err="1">
                <a:latin typeface="Consolas" panose="020B0609020204030204" pitchFamily="49" charset="0"/>
                <a:cs typeface="Consolas" panose="020B0609020204030204" pitchFamily="49" charset="0"/>
              </a:rPr>
              <a:t>JEOCIE</a:t>
            </a:r>
            <a:r>
              <a:rPr lang="en-US" sz="2000" dirty="0"/>
              <a:t> is set</a:t>
            </a:r>
          </a:p>
        </p:txBody>
      </p:sp>
    </p:spTree>
    <p:extLst>
      <p:ext uri="{BB962C8B-B14F-4D97-AF65-F5344CB8AC3E}">
        <p14:creationId xmlns:p14="http://schemas.microsoft.com/office/powerpoint/2010/main" val="34589232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ADC: Scan Conversion Mode</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23</a:t>
            </a:fld>
            <a:endParaRPr kumimoji="0" lang="en-US" dirty="0"/>
          </a:p>
        </p:txBody>
      </p:sp>
      <p:sp>
        <p:nvSpPr>
          <p:cNvPr id="5" name="Content Placeholder 4"/>
          <p:cNvSpPr>
            <a:spLocks noGrp="1"/>
          </p:cNvSpPr>
          <p:nvPr>
            <p:ph sz="quarter" idx="1"/>
          </p:nvPr>
        </p:nvSpPr>
        <p:spPr>
          <a:xfrm>
            <a:off x="4419600" y="1600200"/>
            <a:ext cx="4267200" cy="4556760"/>
          </a:xfrm>
        </p:spPr>
        <p:txBody>
          <a:bodyPr>
            <a:normAutofit/>
          </a:bodyPr>
          <a:lstStyle/>
          <a:p>
            <a:r>
              <a:rPr lang="en-US" sz="2000" dirty="0"/>
              <a:t>Channels are selected by </a:t>
            </a:r>
            <a:r>
              <a:rPr lang="en-US" sz="2000" b="1" dirty="0" err="1">
                <a:solidFill>
                  <a:srgbClr val="C00000"/>
                </a:solidFill>
                <a:latin typeface="Consolas" panose="020B0609020204030204" pitchFamily="49" charset="0"/>
                <a:cs typeface="Consolas" panose="020B0609020204030204" pitchFamily="49" charset="0"/>
              </a:rPr>
              <a:t>ADC_SQRx</a:t>
            </a:r>
            <a:r>
              <a:rPr lang="en-US" sz="2000" b="1" dirty="0">
                <a:solidFill>
                  <a:srgbClr val="C00000"/>
                </a:solidFill>
                <a:latin typeface="Consolas" panose="020B0609020204030204" pitchFamily="49" charset="0"/>
                <a:cs typeface="Consolas" panose="020B0609020204030204" pitchFamily="49" charset="0"/>
              </a:rPr>
              <a:t> </a:t>
            </a:r>
            <a:r>
              <a:rPr lang="en-US" sz="2000" dirty="0"/>
              <a:t>registers for regular channels, and by </a:t>
            </a:r>
            <a:r>
              <a:rPr lang="en-US" sz="2000" b="1" dirty="0" err="1">
                <a:solidFill>
                  <a:srgbClr val="C00000"/>
                </a:solidFill>
                <a:latin typeface="Consolas" panose="020B0609020204030204" pitchFamily="49" charset="0"/>
                <a:cs typeface="Consolas" panose="020B0609020204030204" pitchFamily="49" charset="0"/>
              </a:rPr>
              <a:t>ADC_JSQR</a:t>
            </a:r>
            <a:r>
              <a:rPr lang="en-US" sz="2000" b="1" dirty="0">
                <a:solidFill>
                  <a:srgbClr val="C00000"/>
                </a:solidFill>
                <a:latin typeface="Consolas" panose="020B0609020204030204" pitchFamily="49" charset="0"/>
                <a:cs typeface="Consolas" panose="020B0609020204030204" pitchFamily="49" charset="0"/>
              </a:rPr>
              <a:t> </a:t>
            </a:r>
            <a:r>
              <a:rPr lang="en-US" sz="2000" dirty="0"/>
              <a:t>register for injected channel</a:t>
            </a:r>
          </a:p>
          <a:p>
            <a:endParaRPr lang="en-US" sz="2000" dirty="0"/>
          </a:p>
          <a:p>
            <a:r>
              <a:rPr lang="en-US" sz="2000" dirty="0"/>
              <a:t>All channels in a regular group share the same result register </a:t>
            </a:r>
            <a:r>
              <a:rPr lang="en-US" sz="2000" dirty="0" err="1"/>
              <a:t>ADC_DR</a:t>
            </a:r>
            <a:r>
              <a:rPr lang="en-US" sz="2000" dirty="0"/>
              <a:t>. </a:t>
            </a:r>
            <a:r>
              <a:rPr lang="en-US" sz="2000" dirty="0">
                <a:solidFill>
                  <a:srgbClr val="C00000"/>
                </a:solidFill>
              </a:rPr>
              <a:t>Make sure to read data between consecutive sampling.</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38600" y="1600200"/>
            <a:ext cx="8286685" cy="3886200"/>
          </a:xfrm>
          <a:prstGeom prst="rect">
            <a:avLst/>
          </a:prstGeom>
        </p:spPr>
      </p:pic>
    </p:spTree>
    <p:extLst>
      <p:ext uri="{BB962C8B-B14F-4D97-AF65-F5344CB8AC3E}">
        <p14:creationId xmlns:p14="http://schemas.microsoft.com/office/powerpoint/2010/main" val="42832154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Analog Watchdog</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24</a:t>
            </a:fld>
            <a:endParaRPr kumimoji="0" lang="en-US" dirty="0"/>
          </a:p>
        </p:txBody>
      </p:sp>
      <p:sp>
        <p:nvSpPr>
          <p:cNvPr id="4" name="Content Placeholder 3"/>
          <p:cNvSpPr>
            <a:spLocks noGrp="1"/>
          </p:cNvSpPr>
          <p:nvPr>
            <p:ph sz="quarter" idx="1"/>
          </p:nvPr>
        </p:nvSpPr>
        <p:spPr>
          <a:xfrm>
            <a:off x="457200" y="4114800"/>
            <a:ext cx="8229600" cy="1813560"/>
          </a:xfrm>
        </p:spPr>
        <p:txBody>
          <a:bodyPr>
            <a:normAutofit fontScale="92500" lnSpcReduction="20000"/>
          </a:bodyPr>
          <a:lstStyle/>
          <a:p>
            <a:r>
              <a:rPr lang="en-US" sz="2000" dirty="0"/>
              <a:t>If </a:t>
            </a:r>
            <a:r>
              <a:rPr lang="en-US" sz="2000" dirty="0">
                <a:solidFill>
                  <a:srgbClr val="C00000"/>
                </a:solidFill>
              </a:rPr>
              <a:t>V &lt; </a:t>
            </a:r>
            <a:r>
              <a:rPr lang="en-US" sz="2000" dirty="0" err="1">
                <a:solidFill>
                  <a:srgbClr val="C00000"/>
                </a:solidFill>
              </a:rPr>
              <a:t>V</a:t>
            </a:r>
            <a:r>
              <a:rPr lang="en-US" sz="2000" baseline="-25000" dirty="0" err="1">
                <a:solidFill>
                  <a:srgbClr val="C00000"/>
                </a:solidFill>
              </a:rPr>
              <a:t>LTR</a:t>
            </a:r>
            <a:r>
              <a:rPr lang="en-US" sz="2000" dirty="0">
                <a:solidFill>
                  <a:srgbClr val="C00000"/>
                </a:solidFill>
              </a:rPr>
              <a:t> </a:t>
            </a:r>
            <a:r>
              <a:rPr lang="en-US" sz="2000" dirty="0"/>
              <a:t>or </a:t>
            </a:r>
            <a:r>
              <a:rPr lang="en-US" sz="2000" dirty="0">
                <a:solidFill>
                  <a:srgbClr val="C00000"/>
                </a:solidFill>
              </a:rPr>
              <a:t>V &gt; </a:t>
            </a:r>
            <a:r>
              <a:rPr lang="en-US" sz="2000" dirty="0" err="1">
                <a:solidFill>
                  <a:srgbClr val="C00000"/>
                </a:solidFill>
              </a:rPr>
              <a:t>V</a:t>
            </a:r>
            <a:r>
              <a:rPr lang="en-US" sz="2000" baseline="-25000" dirty="0" err="1">
                <a:solidFill>
                  <a:srgbClr val="C00000"/>
                </a:solidFill>
              </a:rPr>
              <a:t>HTR</a:t>
            </a:r>
            <a:r>
              <a:rPr lang="en-US" sz="2000" dirty="0"/>
              <a:t>, the analog watchdog (</a:t>
            </a:r>
            <a:r>
              <a:rPr lang="en-US" sz="2000" dirty="0" err="1"/>
              <a:t>AWD</a:t>
            </a:r>
            <a:r>
              <a:rPr lang="en-US" sz="2000" dirty="0"/>
              <a:t>) flag (in ADC Status Register) is set, generating an interrupt to the processor </a:t>
            </a:r>
          </a:p>
          <a:p>
            <a:r>
              <a:rPr lang="en-US" sz="2000" dirty="0"/>
              <a:t>The monitor is automatically performed by hardware, not software</a:t>
            </a:r>
          </a:p>
          <a:p>
            <a:r>
              <a:rPr lang="en-US" sz="2000" dirty="0"/>
              <a:t>Convenient and efficient feature</a:t>
            </a:r>
          </a:p>
          <a:p>
            <a:r>
              <a:rPr lang="en-US" sz="2000" dirty="0"/>
              <a:t>Help processor detect exceptions and recover from specific situations</a:t>
            </a:r>
          </a:p>
          <a:p>
            <a:pPr lvl="1"/>
            <a:r>
              <a:rPr lang="en-US" sz="1800" dirty="0"/>
              <a:t>For example, monitor sensor data and raise alarm on some level.</a:t>
            </a:r>
          </a:p>
        </p:txBody>
      </p:sp>
      <p:cxnSp>
        <p:nvCxnSpPr>
          <p:cNvPr id="6" name="Straight Arrow Connector 5"/>
          <p:cNvCxnSpPr/>
          <p:nvPr/>
        </p:nvCxnSpPr>
        <p:spPr>
          <a:xfrm>
            <a:off x="2971800" y="3352800"/>
            <a:ext cx="28956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V="1">
            <a:off x="3124200" y="1828800"/>
            <a:ext cx="0" cy="167640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286000" y="1459468"/>
            <a:ext cx="1549014" cy="369332"/>
          </a:xfrm>
          <a:prstGeom prst="rect">
            <a:avLst/>
          </a:prstGeom>
          <a:noFill/>
        </p:spPr>
        <p:txBody>
          <a:bodyPr wrap="none" rtlCol="0">
            <a:spAutoFit/>
          </a:bodyPr>
          <a:lstStyle/>
          <a:p>
            <a:r>
              <a:rPr lang="en-US" dirty="0"/>
              <a:t>Analog voltage</a:t>
            </a:r>
          </a:p>
        </p:txBody>
      </p:sp>
      <p:cxnSp>
        <p:nvCxnSpPr>
          <p:cNvPr id="10" name="Straight Arrow Connector 9"/>
          <p:cNvCxnSpPr/>
          <p:nvPr/>
        </p:nvCxnSpPr>
        <p:spPr>
          <a:xfrm>
            <a:off x="2971800" y="3124200"/>
            <a:ext cx="28956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971800" y="2438400"/>
            <a:ext cx="2895600" cy="0"/>
          </a:xfrm>
          <a:prstGeom prst="straightConnector1">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874143" y="2253734"/>
            <a:ext cx="2433871" cy="369332"/>
          </a:xfrm>
          <a:prstGeom prst="rect">
            <a:avLst/>
          </a:prstGeom>
          <a:noFill/>
        </p:spPr>
        <p:txBody>
          <a:bodyPr wrap="none" rtlCol="0">
            <a:spAutoFit/>
          </a:bodyPr>
          <a:lstStyle/>
          <a:p>
            <a:r>
              <a:rPr lang="en-US" dirty="0"/>
              <a:t>Higher threshold (</a:t>
            </a:r>
            <a:r>
              <a:rPr lang="en-US" dirty="0" err="1"/>
              <a:t>HTR</a:t>
            </a:r>
            <a:r>
              <a:rPr lang="en-US" dirty="0"/>
              <a:t>)</a:t>
            </a:r>
          </a:p>
        </p:txBody>
      </p:sp>
      <p:sp>
        <p:nvSpPr>
          <p:cNvPr id="13" name="TextBox 12"/>
          <p:cNvSpPr txBox="1"/>
          <p:nvPr/>
        </p:nvSpPr>
        <p:spPr>
          <a:xfrm>
            <a:off x="5867400" y="2939534"/>
            <a:ext cx="2323778" cy="369332"/>
          </a:xfrm>
          <a:prstGeom prst="rect">
            <a:avLst/>
          </a:prstGeom>
          <a:noFill/>
        </p:spPr>
        <p:txBody>
          <a:bodyPr wrap="none" rtlCol="0">
            <a:spAutoFit/>
          </a:bodyPr>
          <a:lstStyle/>
          <a:p>
            <a:r>
              <a:rPr lang="en-US" dirty="0"/>
              <a:t>Lower threshold (</a:t>
            </a:r>
            <a:r>
              <a:rPr lang="en-US" dirty="0" err="1"/>
              <a:t>LTR</a:t>
            </a:r>
            <a:r>
              <a:rPr lang="en-US" dirty="0"/>
              <a:t>)</a:t>
            </a:r>
          </a:p>
        </p:txBody>
      </p:sp>
      <p:sp>
        <p:nvSpPr>
          <p:cNvPr id="14" name="Rectangle 13"/>
          <p:cNvSpPr/>
          <p:nvPr/>
        </p:nvSpPr>
        <p:spPr>
          <a:xfrm>
            <a:off x="3124200" y="2438400"/>
            <a:ext cx="259080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Guarded Area</a:t>
            </a:r>
          </a:p>
        </p:txBody>
      </p:sp>
      <p:sp>
        <p:nvSpPr>
          <p:cNvPr id="15" name="TextBox 14"/>
          <p:cNvSpPr txBox="1"/>
          <p:nvPr/>
        </p:nvSpPr>
        <p:spPr>
          <a:xfrm>
            <a:off x="5555609" y="1828800"/>
            <a:ext cx="2721386" cy="338554"/>
          </a:xfrm>
          <a:prstGeom prst="rect">
            <a:avLst/>
          </a:prstGeom>
          <a:noFill/>
        </p:spPr>
        <p:txBody>
          <a:bodyPr wrap="none" rtlCol="0">
            <a:spAutoFit/>
          </a:bodyPr>
          <a:lstStyle/>
          <a:p>
            <a:r>
              <a:rPr lang="en-US" sz="1600" dirty="0">
                <a:solidFill>
                  <a:srgbClr val="FF0000"/>
                </a:solidFill>
              </a:rPr>
              <a:t>Two programmable thresholds</a:t>
            </a:r>
          </a:p>
        </p:txBody>
      </p:sp>
    </p:spTree>
    <p:extLst>
      <p:ext uri="{BB962C8B-B14F-4D97-AF65-F5344CB8AC3E}">
        <p14:creationId xmlns:p14="http://schemas.microsoft.com/office/powerpoint/2010/main" val="31893489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a:t>
            </a:r>
            <a:r>
              <a:rPr lang="en-US" baseline="-25000" dirty="0" err="1"/>
              <a:t>REF</a:t>
            </a:r>
            <a:endParaRPr lang="en-US" baseline="-25000" dirty="0"/>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25</a:t>
            </a:fld>
            <a:endParaRPr kumimoji="0" lang="en-US" dirty="0"/>
          </a:p>
        </p:txBody>
      </p:sp>
      <p:sp>
        <p:nvSpPr>
          <p:cNvPr id="4" name="Content Placeholder 3"/>
          <p:cNvSpPr>
            <a:spLocks noGrp="1"/>
          </p:cNvSpPr>
          <p:nvPr>
            <p:ph sz="quarter" idx="1"/>
          </p:nvPr>
        </p:nvSpPr>
        <p:spPr/>
        <p:txBody>
          <a:bodyPr/>
          <a:lstStyle/>
          <a:p>
            <a:r>
              <a:rPr lang="en-US" dirty="0"/>
              <a:t>Some chips does not expose </a:t>
            </a:r>
            <a:r>
              <a:rPr lang="en-US" dirty="0" err="1"/>
              <a:t>V</a:t>
            </a:r>
            <a:r>
              <a:rPr lang="en-US" baseline="-25000" dirty="0" err="1"/>
              <a:t>REF</a:t>
            </a:r>
            <a:r>
              <a:rPr lang="en-US" dirty="0"/>
              <a:t> to a pin</a:t>
            </a:r>
          </a:p>
          <a:p>
            <a:pPr lvl="1"/>
            <a:r>
              <a:rPr lang="en-US" dirty="0" err="1"/>
              <a:t>STM32L</a:t>
            </a:r>
            <a:r>
              <a:rPr lang="en-US" dirty="0"/>
              <a:t> </a:t>
            </a:r>
            <a:r>
              <a:rPr lang="en-US" dirty="0" err="1"/>
              <a:t>LQFP64</a:t>
            </a:r>
            <a:r>
              <a:rPr lang="en-US" dirty="0"/>
              <a:t> does not have </a:t>
            </a:r>
            <a:r>
              <a:rPr lang="en-US" dirty="0" err="1"/>
              <a:t>V</a:t>
            </a:r>
            <a:r>
              <a:rPr lang="en-US" baseline="-25000" dirty="0" err="1"/>
              <a:t>REF</a:t>
            </a:r>
            <a:r>
              <a:rPr lang="en-US" dirty="0"/>
              <a:t> pin</a:t>
            </a:r>
          </a:p>
          <a:p>
            <a:pPr lvl="1"/>
            <a:r>
              <a:rPr lang="en-US" dirty="0" err="1"/>
              <a:t>STM32L</a:t>
            </a:r>
            <a:r>
              <a:rPr lang="en-US" dirty="0"/>
              <a:t> </a:t>
            </a:r>
            <a:r>
              <a:rPr lang="en-US" dirty="0" err="1"/>
              <a:t>LQFP100</a:t>
            </a:r>
            <a:r>
              <a:rPr lang="en-US" dirty="0"/>
              <a:t> does</a:t>
            </a:r>
          </a:p>
          <a:p>
            <a:r>
              <a:rPr lang="en-US" dirty="0"/>
              <a:t>Infer internal  </a:t>
            </a:r>
            <a:r>
              <a:rPr lang="en-US" dirty="0" err="1"/>
              <a:t>V</a:t>
            </a:r>
            <a:r>
              <a:rPr lang="en-US" baseline="-25000" dirty="0" err="1"/>
              <a:t>REF</a:t>
            </a:r>
            <a:endParaRPr lang="en-US" baseline="-25000" dirty="0"/>
          </a:p>
          <a:p>
            <a:pPr lvl="1"/>
            <a:r>
              <a:rPr lang="en-US" dirty="0"/>
              <a:t>How?</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3352800"/>
            <a:ext cx="3814898" cy="2861174"/>
          </a:xfrm>
          <a:prstGeom prst="rect">
            <a:avLst/>
          </a:prstGeom>
        </p:spPr>
      </p:pic>
      <p:sp>
        <p:nvSpPr>
          <p:cNvPr id="6" name="Rectangle 5"/>
          <p:cNvSpPr/>
          <p:nvPr/>
        </p:nvSpPr>
        <p:spPr>
          <a:xfrm>
            <a:off x="2819400" y="3352800"/>
            <a:ext cx="381000" cy="381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flipV="1">
            <a:off x="3200400" y="3048000"/>
            <a:ext cx="838200" cy="30480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 name="TextBox 8"/>
              <p:cNvSpPr txBox="1"/>
              <p:nvPr/>
            </p:nvSpPr>
            <p:spPr>
              <a:xfrm>
                <a:off x="4038600" y="2735916"/>
                <a:ext cx="2260812" cy="369332"/>
              </a:xfrm>
              <a:prstGeom prst="rect">
                <a:avLst/>
              </a:prstGeom>
              <a:noFill/>
            </p:spPr>
            <p:txBody>
              <a:bodyPr wrap="none" rtlCol="0">
                <a:spAutoFit/>
              </a:bodyPr>
              <a:lstStyle/>
              <a:p>
                <a:r>
                  <a:rPr lang="en-US" dirty="0">
                    <a:solidFill>
                      <a:srgbClr val="FF0000"/>
                    </a:solidFill>
                  </a:rPr>
                  <a:t>Corresponds to </a:t>
                </a:r>
                <a14:m>
                  <m:oMath xmlns:m="http://schemas.openxmlformats.org/officeDocument/2006/math">
                    <m:sSub>
                      <m:sSubPr>
                        <m:ctrlPr>
                          <a:rPr lang="en-US" i="1" smtClean="0">
                            <a:solidFill>
                              <a:srgbClr val="FF0000"/>
                            </a:solidFill>
                            <a:latin typeface="Cambria Math" panose="02040503050406030204" pitchFamily="18" charset="0"/>
                          </a:rPr>
                        </m:ctrlPr>
                      </m:sSubPr>
                      <m:e>
                        <m:r>
                          <a:rPr lang="en-US" b="0" i="1" smtClean="0">
                            <a:solidFill>
                              <a:srgbClr val="FF0000"/>
                            </a:solidFill>
                            <a:latin typeface="Cambria Math" panose="02040503050406030204" pitchFamily="18" charset="0"/>
                          </a:rPr>
                          <m:t>𝑉</m:t>
                        </m:r>
                      </m:e>
                      <m:sub>
                        <m:r>
                          <a:rPr lang="en-US" b="0" i="1" smtClean="0">
                            <a:solidFill>
                              <a:srgbClr val="FF0000"/>
                            </a:solidFill>
                            <a:latin typeface="Cambria Math" panose="02040503050406030204" pitchFamily="18" charset="0"/>
                          </a:rPr>
                          <m:t>𝑅𝐸𝐹</m:t>
                        </m:r>
                      </m:sub>
                    </m:sSub>
                  </m:oMath>
                </a14:m>
                <a:endParaRPr lang="en-US" baseline="-25000" dirty="0">
                  <a:solidFill>
                    <a:srgbClr val="FF0000"/>
                  </a:solidFill>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4038600" y="2735916"/>
                <a:ext cx="2260812" cy="369332"/>
              </a:xfrm>
              <a:prstGeom prst="rect">
                <a:avLst/>
              </a:prstGeom>
              <a:blipFill>
                <a:blip r:embed="rId3"/>
                <a:stretch>
                  <a:fillRect l="-2235" t="-3226" b="-19355"/>
                </a:stretch>
              </a:blipFill>
            </p:spPr>
            <p:txBody>
              <a:bodyPr/>
              <a:lstStyle/>
              <a:p>
                <a:r>
                  <a:rPr lang="en-US">
                    <a:noFill/>
                  </a:rPr>
                  <a:t> </a:t>
                </a:r>
              </a:p>
            </p:txBody>
          </p:sp>
        </mc:Fallback>
      </mc:AlternateContent>
    </p:spTree>
    <p:extLst>
      <p:ext uri="{BB962C8B-B14F-4D97-AF65-F5344CB8AC3E}">
        <p14:creationId xmlns:p14="http://schemas.microsoft.com/office/powerpoint/2010/main" val="27137202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Alignment</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26</a:t>
            </a:fld>
            <a:endParaRPr kumimoji="0"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2600" y="1399788"/>
            <a:ext cx="5763011" cy="4703309"/>
          </a:xfrm>
          <a:prstGeom prst="rect">
            <a:avLst/>
          </a:prstGeom>
        </p:spPr>
      </p:pic>
    </p:spTree>
    <p:extLst>
      <p:ext uri="{BB962C8B-B14F-4D97-AF65-F5344CB8AC3E}">
        <p14:creationId xmlns:p14="http://schemas.microsoft.com/office/powerpoint/2010/main" val="12517481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79CC08-9C44-DE47-AD6D-F07A88EDA90A}"/>
              </a:ext>
            </a:extLst>
          </p:cNvPr>
          <p:cNvSpPr>
            <a:spLocks noGrp="1"/>
          </p:cNvSpPr>
          <p:nvPr>
            <p:ph type="sldNum" sz="quarter" idx="12"/>
          </p:nvPr>
        </p:nvSpPr>
        <p:spPr/>
        <p:txBody>
          <a:bodyPr/>
          <a:lstStyle/>
          <a:p>
            <a:fld id="{EA7C8D44-3667-46F6-9772-CC52308E2A7F}" type="slidenum">
              <a:rPr kumimoji="0" lang="en-US" smtClean="0"/>
              <a:pPr/>
              <a:t>27</a:t>
            </a:fld>
            <a:endParaRPr kumimoji="0" lang="en-US" dirty="0"/>
          </a:p>
        </p:txBody>
      </p:sp>
      <p:pic>
        <p:nvPicPr>
          <p:cNvPr id="5" name="Shape 144" descr="2000px-Digital.signal.discret.svg.png">
            <a:extLst>
              <a:ext uri="{FF2B5EF4-FFF2-40B4-BE49-F238E27FC236}">
                <a16:creationId xmlns:a16="http://schemas.microsoft.com/office/drawing/2014/main" id="{E9F13EB7-9EEF-354E-92DD-891E7CD379D4}"/>
              </a:ext>
            </a:extLst>
          </p:cNvPr>
          <p:cNvPicPr preferRelativeResize="0"/>
          <p:nvPr/>
        </p:nvPicPr>
        <p:blipFill>
          <a:blip r:embed="rId2">
            <a:alphaModFix/>
          </a:blip>
          <a:stretch>
            <a:fillRect/>
          </a:stretch>
        </p:blipFill>
        <p:spPr>
          <a:xfrm>
            <a:off x="914400" y="1219200"/>
            <a:ext cx="6511525" cy="4014348"/>
          </a:xfrm>
          <a:prstGeom prst="rect">
            <a:avLst/>
          </a:prstGeom>
          <a:noFill/>
          <a:ln>
            <a:noFill/>
          </a:ln>
        </p:spPr>
      </p:pic>
    </p:spTree>
    <p:extLst>
      <p:ext uri="{BB962C8B-B14F-4D97-AF65-F5344CB8AC3E}">
        <p14:creationId xmlns:p14="http://schemas.microsoft.com/office/powerpoint/2010/main" val="40142920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2B15170-2397-344A-803B-6298E2F843AE}"/>
              </a:ext>
            </a:extLst>
          </p:cNvPr>
          <p:cNvSpPr>
            <a:spLocks noGrp="1"/>
          </p:cNvSpPr>
          <p:nvPr>
            <p:ph type="sldNum" sz="quarter" idx="12"/>
          </p:nvPr>
        </p:nvSpPr>
        <p:spPr/>
        <p:txBody>
          <a:bodyPr/>
          <a:lstStyle/>
          <a:p>
            <a:fld id="{EA7C8D44-3667-46F6-9772-CC52308E2A7F}" type="slidenum">
              <a:rPr kumimoji="0" lang="en-US" smtClean="0"/>
              <a:pPr/>
              <a:t>28</a:t>
            </a:fld>
            <a:endParaRPr kumimoji="0" lang="en-US" dirty="0"/>
          </a:p>
        </p:txBody>
      </p:sp>
      <p:sp>
        <p:nvSpPr>
          <p:cNvPr id="6" name="Straight Connector 350">
            <a:extLst>
              <a:ext uri="{FF2B5EF4-FFF2-40B4-BE49-F238E27FC236}">
                <a16:creationId xmlns:a16="http://schemas.microsoft.com/office/drawing/2014/main" id="{ED66F5AC-7237-5341-B081-B4D7136FC434}"/>
              </a:ext>
            </a:extLst>
          </p:cNvPr>
          <p:cNvSpPr>
            <a:spLocks noChangeShapeType="1"/>
          </p:cNvSpPr>
          <p:nvPr/>
        </p:nvSpPr>
        <p:spPr bwMode="auto">
          <a:xfrm flipH="1" flipV="1">
            <a:off x="2233180" y="4529262"/>
            <a:ext cx="3786620" cy="6148"/>
          </a:xfrm>
          <a:prstGeom prst="line">
            <a:avLst/>
          </a:prstGeom>
          <a:noFill/>
          <a:ln w="12700">
            <a:solidFill>
              <a:srgbClr val="000000"/>
            </a:solidFill>
            <a:round/>
            <a:headEnd type="arrow" w="med" len="med"/>
            <a:tailEnd/>
          </a:ln>
        </p:spPr>
        <p:txBody>
          <a:bodyPr/>
          <a:lstStyle/>
          <a:p>
            <a:endParaRPr lang="en-US"/>
          </a:p>
        </p:txBody>
      </p:sp>
      <p:sp>
        <p:nvSpPr>
          <p:cNvPr id="7" name="Straight Connector 349">
            <a:extLst>
              <a:ext uri="{FF2B5EF4-FFF2-40B4-BE49-F238E27FC236}">
                <a16:creationId xmlns:a16="http://schemas.microsoft.com/office/drawing/2014/main" id="{CA873390-5689-2142-BD15-424170627EBB}"/>
              </a:ext>
            </a:extLst>
          </p:cNvPr>
          <p:cNvSpPr>
            <a:spLocks noChangeShapeType="1"/>
          </p:cNvSpPr>
          <p:nvPr/>
        </p:nvSpPr>
        <p:spPr bwMode="auto">
          <a:xfrm flipH="1">
            <a:off x="2256049" y="838200"/>
            <a:ext cx="13204" cy="3787239"/>
          </a:xfrm>
          <a:prstGeom prst="line">
            <a:avLst/>
          </a:prstGeom>
          <a:noFill/>
          <a:ln w="12700">
            <a:solidFill>
              <a:srgbClr val="000000"/>
            </a:solidFill>
            <a:round/>
            <a:headEnd type="arrow" w="med" len="med"/>
            <a:tailEnd/>
          </a:ln>
        </p:spPr>
        <p:txBody>
          <a:bodyPr/>
          <a:lstStyle/>
          <a:p>
            <a:endParaRPr lang="en-US"/>
          </a:p>
        </p:txBody>
      </p:sp>
      <p:sp>
        <p:nvSpPr>
          <p:cNvPr id="9" name="Rectangle 8">
            <a:extLst>
              <a:ext uri="{FF2B5EF4-FFF2-40B4-BE49-F238E27FC236}">
                <a16:creationId xmlns:a16="http://schemas.microsoft.com/office/drawing/2014/main" id="{4FF0A890-42A1-C84E-85C7-0E412E7BE4F6}"/>
              </a:ext>
            </a:extLst>
          </p:cNvPr>
          <p:cNvSpPr/>
          <p:nvPr/>
        </p:nvSpPr>
        <p:spPr>
          <a:xfrm>
            <a:off x="1812435" y="185919"/>
            <a:ext cx="1040926" cy="400110"/>
          </a:xfrm>
          <a:prstGeom prst="rect">
            <a:avLst/>
          </a:prstGeom>
        </p:spPr>
        <p:txBody>
          <a:bodyPr wrap="none">
            <a:spAutoFit/>
          </a:bodyPr>
          <a:lstStyle/>
          <a:p>
            <a:r>
              <a:rPr lang="en-US" sz="2000" dirty="0">
                <a:solidFill>
                  <a:srgbClr val="FF0000"/>
                </a:solidFill>
                <a:latin typeface="+mj-lt"/>
                <a:cs typeface="Times New Roman" pitchFamily="18" charset="0"/>
              </a:rPr>
              <a:t>Voltage</a:t>
            </a:r>
          </a:p>
        </p:txBody>
      </p:sp>
      <p:cxnSp>
        <p:nvCxnSpPr>
          <p:cNvPr id="20" name="Straight Connector 19">
            <a:extLst>
              <a:ext uri="{FF2B5EF4-FFF2-40B4-BE49-F238E27FC236}">
                <a16:creationId xmlns:a16="http://schemas.microsoft.com/office/drawing/2014/main" id="{9595237A-606B-6C48-A9B5-09377BBB459C}"/>
              </a:ext>
            </a:extLst>
          </p:cNvPr>
          <p:cNvCxnSpPr/>
          <p:nvPr/>
        </p:nvCxnSpPr>
        <p:spPr>
          <a:xfrm rot="5400000">
            <a:off x="2248330" y="1961214"/>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5BBE3421-E854-C548-8B38-AA60D5667054}"/>
              </a:ext>
            </a:extLst>
          </p:cNvPr>
          <p:cNvCxnSpPr/>
          <p:nvPr/>
        </p:nvCxnSpPr>
        <p:spPr>
          <a:xfrm rot="5400000">
            <a:off x="2248330" y="2428574"/>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EE7D7597-BF12-124C-9895-B63E54E0BE7F}"/>
              </a:ext>
            </a:extLst>
          </p:cNvPr>
          <p:cNvCxnSpPr/>
          <p:nvPr/>
        </p:nvCxnSpPr>
        <p:spPr>
          <a:xfrm rot="5400000">
            <a:off x="2247483" y="3402547"/>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7A99CBCF-5CFE-3E41-89C0-9505E88A17FB}"/>
              </a:ext>
            </a:extLst>
          </p:cNvPr>
          <p:cNvCxnSpPr/>
          <p:nvPr/>
        </p:nvCxnSpPr>
        <p:spPr>
          <a:xfrm rot="5400000">
            <a:off x="2247483" y="3844442"/>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3A04762B-276D-5443-9D35-DCE223556055}"/>
              </a:ext>
            </a:extLst>
          </p:cNvPr>
          <p:cNvCxnSpPr/>
          <p:nvPr/>
        </p:nvCxnSpPr>
        <p:spPr>
          <a:xfrm rot="5400000">
            <a:off x="2247483" y="4337267"/>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C54CD112-14CD-724E-8EEF-EE5E55610B33}"/>
              </a:ext>
            </a:extLst>
          </p:cNvPr>
          <p:cNvSpPr txBox="1"/>
          <p:nvPr/>
        </p:nvSpPr>
        <p:spPr>
          <a:xfrm>
            <a:off x="1719073" y="1460409"/>
            <a:ext cx="298480"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6</a:t>
            </a:r>
          </a:p>
        </p:txBody>
      </p:sp>
      <p:sp>
        <p:nvSpPr>
          <p:cNvPr id="26" name="TextBox 25">
            <a:extLst>
              <a:ext uri="{FF2B5EF4-FFF2-40B4-BE49-F238E27FC236}">
                <a16:creationId xmlns:a16="http://schemas.microsoft.com/office/drawing/2014/main" id="{049685B7-1CD7-EE4D-AA66-B8C52CA303DF}"/>
              </a:ext>
            </a:extLst>
          </p:cNvPr>
          <p:cNvSpPr txBox="1"/>
          <p:nvPr/>
        </p:nvSpPr>
        <p:spPr>
          <a:xfrm>
            <a:off x="1719073" y="1978569"/>
            <a:ext cx="298480"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5</a:t>
            </a:r>
          </a:p>
        </p:txBody>
      </p:sp>
      <p:sp>
        <p:nvSpPr>
          <p:cNvPr id="27" name="TextBox 26">
            <a:extLst>
              <a:ext uri="{FF2B5EF4-FFF2-40B4-BE49-F238E27FC236}">
                <a16:creationId xmlns:a16="http://schemas.microsoft.com/office/drawing/2014/main" id="{8426E964-D155-B641-A022-72966CEE3E6A}"/>
              </a:ext>
            </a:extLst>
          </p:cNvPr>
          <p:cNvSpPr txBox="1"/>
          <p:nvPr/>
        </p:nvSpPr>
        <p:spPr>
          <a:xfrm>
            <a:off x="1719073" y="2435769"/>
            <a:ext cx="296876"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4</a:t>
            </a:r>
          </a:p>
        </p:txBody>
      </p:sp>
      <p:sp>
        <p:nvSpPr>
          <p:cNvPr id="28" name="TextBox 27">
            <a:extLst>
              <a:ext uri="{FF2B5EF4-FFF2-40B4-BE49-F238E27FC236}">
                <a16:creationId xmlns:a16="http://schemas.microsoft.com/office/drawing/2014/main" id="{ACA2E21F-8E64-8F42-A182-B599CEA94B51}"/>
              </a:ext>
            </a:extLst>
          </p:cNvPr>
          <p:cNvSpPr txBox="1"/>
          <p:nvPr/>
        </p:nvSpPr>
        <p:spPr>
          <a:xfrm>
            <a:off x="1729233" y="2943769"/>
            <a:ext cx="296876"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3</a:t>
            </a:r>
          </a:p>
        </p:txBody>
      </p:sp>
      <p:sp>
        <p:nvSpPr>
          <p:cNvPr id="29" name="TextBox 28">
            <a:extLst>
              <a:ext uri="{FF2B5EF4-FFF2-40B4-BE49-F238E27FC236}">
                <a16:creationId xmlns:a16="http://schemas.microsoft.com/office/drawing/2014/main" id="{5BB34F1F-E473-874A-B2DE-AF4BE2EC1351}"/>
              </a:ext>
            </a:extLst>
          </p:cNvPr>
          <p:cNvSpPr txBox="1"/>
          <p:nvPr/>
        </p:nvSpPr>
        <p:spPr>
          <a:xfrm>
            <a:off x="1716246" y="3424669"/>
            <a:ext cx="296876"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2</a:t>
            </a:r>
          </a:p>
        </p:txBody>
      </p:sp>
      <p:sp>
        <p:nvSpPr>
          <p:cNvPr id="30" name="TextBox 29">
            <a:extLst>
              <a:ext uri="{FF2B5EF4-FFF2-40B4-BE49-F238E27FC236}">
                <a16:creationId xmlns:a16="http://schemas.microsoft.com/office/drawing/2014/main" id="{0DE8D04B-0B0E-394B-BA29-3E4374C89133}"/>
              </a:ext>
            </a:extLst>
          </p:cNvPr>
          <p:cNvSpPr txBox="1"/>
          <p:nvPr/>
        </p:nvSpPr>
        <p:spPr>
          <a:xfrm>
            <a:off x="1716246" y="3876724"/>
            <a:ext cx="296876"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1</a:t>
            </a:r>
          </a:p>
        </p:txBody>
      </p:sp>
      <p:sp>
        <p:nvSpPr>
          <p:cNvPr id="31" name="TextBox 30">
            <a:extLst>
              <a:ext uri="{FF2B5EF4-FFF2-40B4-BE49-F238E27FC236}">
                <a16:creationId xmlns:a16="http://schemas.microsoft.com/office/drawing/2014/main" id="{A9A52EBB-A3AC-ED4E-86BD-F918CE0001F0}"/>
              </a:ext>
            </a:extLst>
          </p:cNvPr>
          <p:cNvSpPr txBox="1"/>
          <p:nvPr/>
        </p:nvSpPr>
        <p:spPr>
          <a:xfrm>
            <a:off x="1716246" y="4369549"/>
            <a:ext cx="296876"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0</a:t>
            </a:r>
          </a:p>
        </p:txBody>
      </p:sp>
      <p:cxnSp>
        <p:nvCxnSpPr>
          <p:cNvPr id="35" name="Straight Connector 34">
            <a:extLst>
              <a:ext uri="{FF2B5EF4-FFF2-40B4-BE49-F238E27FC236}">
                <a16:creationId xmlns:a16="http://schemas.microsoft.com/office/drawing/2014/main" id="{99A813BD-C069-3342-A628-D1DC8F4C04FA}"/>
              </a:ext>
            </a:extLst>
          </p:cNvPr>
          <p:cNvCxnSpPr/>
          <p:nvPr/>
        </p:nvCxnSpPr>
        <p:spPr>
          <a:xfrm rot="5400000">
            <a:off x="2248330" y="1473534"/>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39" name="Rectangle 38">
            <a:extLst>
              <a:ext uri="{FF2B5EF4-FFF2-40B4-BE49-F238E27FC236}">
                <a16:creationId xmlns:a16="http://schemas.microsoft.com/office/drawing/2014/main" id="{CF62DD65-203B-054D-B9BB-84C133B2E58A}"/>
              </a:ext>
            </a:extLst>
          </p:cNvPr>
          <p:cNvSpPr/>
          <p:nvPr/>
        </p:nvSpPr>
        <p:spPr>
          <a:xfrm>
            <a:off x="1051337" y="4370518"/>
            <a:ext cx="569387" cy="369332"/>
          </a:xfrm>
          <a:prstGeom prst="rect">
            <a:avLst/>
          </a:prstGeom>
        </p:spPr>
        <p:txBody>
          <a:bodyPr wrap="none">
            <a:spAutoFit/>
          </a:bodyPr>
          <a:lstStyle/>
          <a:p>
            <a:r>
              <a:rPr lang="en-US" sz="1800" dirty="0">
                <a:solidFill>
                  <a:srgbClr val="FF0000"/>
                </a:solidFill>
                <a:latin typeface="Consolas" panose="020B0609020204030204" pitchFamily="49" charset="0"/>
                <a:cs typeface="Consolas" panose="020B0609020204030204" pitchFamily="49" charset="0"/>
              </a:rPr>
              <a:t>000</a:t>
            </a:r>
            <a:endParaRPr lang="en-US" sz="1800" dirty="0">
              <a:latin typeface="Consolas" panose="020B0609020204030204" pitchFamily="49" charset="0"/>
              <a:cs typeface="Consolas" panose="020B0609020204030204" pitchFamily="49" charset="0"/>
            </a:endParaRPr>
          </a:p>
        </p:txBody>
      </p:sp>
      <p:sp>
        <p:nvSpPr>
          <p:cNvPr id="40" name="Rectangle 39">
            <a:extLst>
              <a:ext uri="{FF2B5EF4-FFF2-40B4-BE49-F238E27FC236}">
                <a16:creationId xmlns:a16="http://schemas.microsoft.com/office/drawing/2014/main" id="{578F79BB-C3F3-3445-B859-BE023EB9103E}"/>
              </a:ext>
            </a:extLst>
          </p:cNvPr>
          <p:cNvSpPr/>
          <p:nvPr/>
        </p:nvSpPr>
        <p:spPr>
          <a:xfrm>
            <a:off x="1030634" y="3881274"/>
            <a:ext cx="569387" cy="369332"/>
          </a:xfrm>
          <a:prstGeom prst="rect">
            <a:avLst/>
          </a:prstGeom>
        </p:spPr>
        <p:txBody>
          <a:bodyPr wrap="none">
            <a:spAutoFit/>
          </a:bodyPr>
          <a:lstStyle/>
          <a:p>
            <a:r>
              <a:rPr lang="en-US" sz="1800" dirty="0">
                <a:solidFill>
                  <a:srgbClr val="FF0000"/>
                </a:solidFill>
                <a:latin typeface="Consolas" panose="020B0609020204030204" pitchFamily="49" charset="0"/>
                <a:cs typeface="Consolas" panose="020B0609020204030204" pitchFamily="49" charset="0"/>
              </a:rPr>
              <a:t>001</a:t>
            </a:r>
            <a:endParaRPr lang="en-US" sz="1800" dirty="0">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CEA9E178-2D5D-0D44-AAF8-3262B4761C39}"/>
              </a:ext>
            </a:extLst>
          </p:cNvPr>
          <p:cNvSpPr/>
          <p:nvPr/>
        </p:nvSpPr>
        <p:spPr>
          <a:xfrm>
            <a:off x="1028659" y="3416174"/>
            <a:ext cx="569387" cy="369332"/>
          </a:xfrm>
          <a:prstGeom prst="rect">
            <a:avLst/>
          </a:prstGeom>
        </p:spPr>
        <p:txBody>
          <a:bodyPr wrap="none">
            <a:spAutoFit/>
          </a:bodyPr>
          <a:lstStyle/>
          <a:p>
            <a:r>
              <a:rPr lang="en-US" sz="1800" dirty="0">
                <a:solidFill>
                  <a:srgbClr val="FF0000"/>
                </a:solidFill>
                <a:latin typeface="Consolas" panose="020B0609020204030204" pitchFamily="49" charset="0"/>
                <a:cs typeface="Consolas" panose="020B0609020204030204" pitchFamily="49" charset="0"/>
              </a:rPr>
              <a:t>010</a:t>
            </a:r>
            <a:endParaRPr lang="en-US" sz="1800" dirty="0">
              <a:latin typeface="Consolas" panose="020B0609020204030204" pitchFamily="49" charset="0"/>
              <a:cs typeface="Consolas" panose="020B0609020204030204" pitchFamily="49" charset="0"/>
            </a:endParaRPr>
          </a:p>
        </p:txBody>
      </p:sp>
      <p:sp>
        <p:nvSpPr>
          <p:cNvPr id="42" name="Rectangle 41">
            <a:extLst>
              <a:ext uri="{FF2B5EF4-FFF2-40B4-BE49-F238E27FC236}">
                <a16:creationId xmlns:a16="http://schemas.microsoft.com/office/drawing/2014/main" id="{93817E07-17D1-E24B-B921-B7D009273310}"/>
              </a:ext>
            </a:extLst>
          </p:cNvPr>
          <p:cNvSpPr/>
          <p:nvPr/>
        </p:nvSpPr>
        <p:spPr>
          <a:xfrm>
            <a:off x="1038559" y="2903574"/>
            <a:ext cx="569387" cy="369332"/>
          </a:xfrm>
          <a:prstGeom prst="rect">
            <a:avLst/>
          </a:prstGeom>
        </p:spPr>
        <p:txBody>
          <a:bodyPr wrap="none">
            <a:spAutoFit/>
          </a:bodyPr>
          <a:lstStyle/>
          <a:p>
            <a:r>
              <a:rPr lang="en-US" sz="1800" dirty="0">
                <a:solidFill>
                  <a:srgbClr val="FF0000"/>
                </a:solidFill>
                <a:latin typeface="Consolas" panose="020B0609020204030204" pitchFamily="49" charset="0"/>
                <a:cs typeface="Consolas" panose="020B0609020204030204" pitchFamily="49" charset="0"/>
              </a:rPr>
              <a:t>011</a:t>
            </a:r>
            <a:endParaRPr lang="en-US" sz="1800" dirty="0">
              <a:latin typeface="Consolas" panose="020B0609020204030204" pitchFamily="49" charset="0"/>
              <a:cs typeface="Consolas" panose="020B0609020204030204" pitchFamily="49" charset="0"/>
            </a:endParaRPr>
          </a:p>
        </p:txBody>
      </p:sp>
      <p:sp>
        <p:nvSpPr>
          <p:cNvPr id="43" name="Rectangle 42">
            <a:extLst>
              <a:ext uri="{FF2B5EF4-FFF2-40B4-BE49-F238E27FC236}">
                <a16:creationId xmlns:a16="http://schemas.microsoft.com/office/drawing/2014/main" id="{53ABABBE-8BFB-294E-888E-CF43BD82831A}"/>
              </a:ext>
            </a:extLst>
          </p:cNvPr>
          <p:cNvSpPr/>
          <p:nvPr/>
        </p:nvSpPr>
        <p:spPr>
          <a:xfrm>
            <a:off x="1012834" y="2414724"/>
            <a:ext cx="569387" cy="369332"/>
          </a:xfrm>
          <a:prstGeom prst="rect">
            <a:avLst/>
          </a:prstGeom>
        </p:spPr>
        <p:txBody>
          <a:bodyPr wrap="none">
            <a:spAutoFit/>
          </a:bodyPr>
          <a:lstStyle/>
          <a:p>
            <a:r>
              <a:rPr lang="en-US" sz="1800">
                <a:solidFill>
                  <a:srgbClr val="FF0000"/>
                </a:solidFill>
                <a:latin typeface="Consolas" panose="020B0609020204030204" pitchFamily="49" charset="0"/>
                <a:cs typeface="Consolas" panose="020B0609020204030204" pitchFamily="49" charset="0"/>
              </a:rPr>
              <a:t>100</a:t>
            </a:r>
            <a:endParaRPr lang="en-US" sz="1800" dirty="0">
              <a:latin typeface="Consolas" panose="020B0609020204030204" pitchFamily="49" charset="0"/>
              <a:cs typeface="Consolas" panose="020B0609020204030204" pitchFamily="49" charset="0"/>
            </a:endParaRPr>
          </a:p>
        </p:txBody>
      </p:sp>
      <p:sp>
        <p:nvSpPr>
          <p:cNvPr id="44" name="Rectangle 43">
            <a:extLst>
              <a:ext uri="{FF2B5EF4-FFF2-40B4-BE49-F238E27FC236}">
                <a16:creationId xmlns:a16="http://schemas.microsoft.com/office/drawing/2014/main" id="{0176D733-7A52-394B-8E0B-C73C5BF9E19F}"/>
              </a:ext>
            </a:extLst>
          </p:cNvPr>
          <p:cNvSpPr/>
          <p:nvPr/>
        </p:nvSpPr>
        <p:spPr>
          <a:xfrm>
            <a:off x="1007186" y="1924041"/>
            <a:ext cx="569387" cy="369332"/>
          </a:xfrm>
          <a:prstGeom prst="rect">
            <a:avLst/>
          </a:prstGeom>
        </p:spPr>
        <p:txBody>
          <a:bodyPr wrap="none">
            <a:spAutoFit/>
          </a:bodyPr>
          <a:lstStyle/>
          <a:p>
            <a:r>
              <a:rPr lang="en-US" sz="1800" dirty="0">
                <a:solidFill>
                  <a:srgbClr val="FF0000"/>
                </a:solidFill>
                <a:latin typeface="Consolas" panose="020B0609020204030204" pitchFamily="49" charset="0"/>
                <a:cs typeface="Consolas" panose="020B0609020204030204" pitchFamily="49" charset="0"/>
              </a:rPr>
              <a:t>101</a:t>
            </a:r>
            <a:endParaRPr lang="en-US" sz="1800" dirty="0">
              <a:latin typeface="Consolas" panose="020B0609020204030204" pitchFamily="49" charset="0"/>
              <a:cs typeface="Consolas" panose="020B0609020204030204" pitchFamily="49" charset="0"/>
            </a:endParaRPr>
          </a:p>
        </p:txBody>
      </p:sp>
      <p:sp>
        <p:nvSpPr>
          <p:cNvPr id="45" name="Rectangle 44">
            <a:extLst>
              <a:ext uri="{FF2B5EF4-FFF2-40B4-BE49-F238E27FC236}">
                <a16:creationId xmlns:a16="http://schemas.microsoft.com/office/drawing/2014/main" id="{BEB84FCA-8E7C-E849-B931-DC2F87953348}"/>
              </a:ext>
            </a:extLst>
          </p:cNvPr>
          <p:cNvSpPr/>
          <p:nvPr/>
        </p:nvSpPr>
        <p:spPr>
          <a:xfrm>
            <a:off x="993034" y="1446680"/>
            <a:ext cx="564578" cy="369332"/>
          </a:xfrm>
          <a:prstGeom prst="rect">
            <a:avLst/>
          </a:prstGeom>
        </p:spPr>
        <p:txBody>
          <a:bodyPr wrap="none">
            <a:spAutoFit/>
          </a:bodyPr>
          <a:lstStyle/>
          <a:p>
            <a:r>
              <a:rPr lang="en-US" sz="1800" dirty="0">
                <a:solidFill>
                  <a:srgbClr val="FF0000"/>
                </a:solidFill>
                <a:latin typeface="Consolas" panose="020B0609020204030204" pitchFamily="49" charset="0"/>
                <a:cs typeface="Consolas" panose="020B0609020204030204" pitchFamily="49" charset="0"/>
              </a:rPr>
              <a:t>110</a:t>
            </a:r>
            <a:endParaRPr lang="en-US" sz="1800" dirty="0">
              <a:latin typeface="Consolas" panose="020B0609020204030204" pitchFamily="49" charset="0"/>
              <a:cs typeface="Consolas" panose="020B0609020204030204" pitchFamily="49" charset="0"/>
            </a:endParaRPr>
          </a:p>
        </p:txBody>
      </p:sp>
      <p:cxnSp>
        <p:nvCxnSpPr>
          <p:cNvPr id="46" name="Straight Connector 45">
            <a:extLst>
              <a:ext uri="{FF2B5EF4-FFF2-40B4-BE49-F238E27FC236}">
                <a16:creationId xmlns:a16="http://schemas.microsoft.com/office/drawing/2014/main" id="{096059CF-8885-EE4F-8BFE-9597CA3EF049}"/>
              </a:ext>
            </a:extLst>
          </p:cNvPr>
          <p:cNvCxnSpPr/>
          <p:nvPr/>
        </p:nvCxnSpPr>
        <p:spPr>
          <a:xfrm>
            <a:off x="2256049" y="3092741"/>
            <a:ext cx="444163" cy="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C44C0FDE-0B60-ED48-8FFE-461AF474FB09}"/>
              </a:ext>
            </a:extLst>
          </p:cNvPr>
          <p:cNvCxnSpPr/>
          <p:nvPr/>
        </p:nvCxnSpPr>
        <p:spPr>
          <a:xfrm>
            <a:off x="2700212" y="2147846"/>
            <a:ext cx="4" cy="96901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47316CAB-E418-0A4E-9CC1-DC77A702D2B7}"/>
              </a:ext>
            </a:extLst>
          </p:cNvPr>
          <p:cNvCxnSpPr/>
          <p:nvPr/>
        </p:nvCxnSpPr>
        <p:spPr>
          <a:xfrm>
            <a:off x="2673546" y="2151714"/>
            <a:ext cx="402154" cy="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798CA97A-85BA-4246-8569-E66290734A6E}"/>
              </a:ext>
            </a:extLst>
          </p:cNvPr>
          <p:cNvCxnSpPr/>
          <p:nvPr/>
        </p:nvCxnSpPr>
        <p:spPr>
          <a:xfrm>
            <a:off x="3837700" y="2113609"/>
            <a:ext cx="2282" cy="1010227"/>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6EFAE6A3-5996-7A41-9BE8-965AF9BE8928}"/>
              </a:ext>
            </a:extLst>
          </p:cNvPr>
          <p:cNvCxnSpPr/>
          <p:nvPr/>
        </p:nvCxnSpPr>
        <p:spPr>
          <a:xfrm>
            <a:off x="3045062" y="1677432"/>
            <a:ext cx="402154" cy="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9E92F305-3A32-114A-BF2C-F90AA0674080}"/>
              </a:ext>
            </a:extLst>
          </p:cNvPr>
          <p:cNvCxnSpPr/>
          <p:nvPr/>
        </p:nvCxnSpPr>
        <p:spPr>
          <a:xfrm>
            <a:off x="3053297" y="1670956"/>
            <a:ext cx="0" cy="490913"/>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08E8DDDD-3233-1A4A-8A4E-A5CAEFE1D81D}"/>
              </a:ext>
            </a:extLst>
          </p:cNvPr>
          <p:cNvCxnSpPr/>
          <p:nvPr/>
        </p:nvCxnSpPr>
        <p:spPr>
          <a:xfrm>
            <a:off x="3462456" y="1650636"/>
            <a:ext cx="0" cy="483293"/>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34579FE5-BC2D-174B-A5F4-35EC1F338540}"/>
              </a:ext>
            </a:extLst>
          </p:cNvPr>
          <p:cNvCxnSpPr/>
          <p:nvPr/>
        </p:nvCxnSpPr>
        <p:spPr>
          <a:xfrm>
            <a:off x="3435917" y="2137167"/>
            <a:ext cx="411429" cy="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grpSp>
        <p:nvGrpSpPr>
          <p:cNvPr id="65" name="Group 64">
            <a:extLst>
              <a:ext uri="{FF2B5EF4-FFF2-40B4-BE49-F238E27FC236}">
                <a16:creationId xmlns:a16="http://schemas.microsoft.com/office/drawing/2014/main" id="{3A13F40E-0E69-544A-8B02-288F96B52757}"/>
              </a:ext>
            </a:extLst>
          </p:cNvPr>
          <p:cNvGrpSpPr/>
          <p:nvPr/>
        </p:nvGrpSpPr>
        <p:grpSpPr>
          <a:xfrm>
            <a:off x="2526027" y="4378773"/>
            <a:ext cx="4485202" cy="733676"/>
            <a:chOff x="2631927" y="5245694"/>
            <a:chExt cx="4485202" cy="733676"/>
          </a:xfrm>
        </p:grpSpPr>
        <p:sp>
          <p:nvSpPr>
            <p:cNvPr id="12" name="TextBox 11">
              <a:extLst>
                <a:ext uri="{FF2B5EF4-FFF2-40B4-BE49-F238E27FC236}">
                  <a16:creationId xmlns:a16="http://schemas.microsoft.com/office/drawing/2014/main" id="{8D66BFE4-566C-124B-8C4D-F5594B6DB7D6}"/>
                </a:ext>
              </a:extLst>
            </p:cNvPr>
            <p:cNvSpPr txBox="1"/>
            <p:nvPr/>
          </p:nvSpPr>
          <p:spPr>
            <a:xfrm>
              <a:off x="2631927" y="5579260"/>
              <a:ext cx="327334" cy="400110"/>
            </a:xfrm>
            <a:prstGeom prst="rect">
              <a:avLst/>
            </a:prstGeom>
            <a:noFill/>
          </p:spPr>
          <p:txBody>
            <a:bodyPr wrap="none" rtlCol="0">
              <a:spAutoFit/>
            </a:bodyPr>
            <a:lstStyle/>
            <a:p>
              <a:r>
                <a:rPr lang="en-US" sz="2000" dirty="0">
                  <a:solidFill>
                    <a:srgbClr val="00B050"/>
                  </a:solidFill>
                  <a:latin typeface="+mj-lt"/>
                </a:rPr>
                <a:t>1</a:t>
              </a:r>
            </a:p>
          </p:txBody>
        </p:sp>
        <p:sp>
          <p:nvSpPr>
            <p:cNvPr id="8" name="TextBox 11">
              <a:extLst>
                <a:ext uri="{FF2B5EF4-FFF2-40B4-BE49-F238E27FC236}">
                  <a16:creationId xmlns:a16="http://schemas.microsoft.com/office/drawing/2014/main" id="{CB4C8D62-7B7A-AA4C-98A9-5AA07F8D2108}"/>
                </a:ext>
              </a:extLst>
            </p:cNvPr>
            <p:cNvSpPr txBox="1">
              <a:spLocks noChangeArrowheads="1"/>
            </p:cNvSpPr>
            <p:nvPr/>
          </p:nvSpPr>
          <p:spPr bwMode="auto">
            <a:xfrm>
              <a:off x="5866465" y="5476445"/>
              <a:ext cx="1250664" cy="400111"/>
            </a:xfrm>
            <a:prstGeom prst="rect">
              <a:avLst/>
            </a:prstGeom>
            <a:noFill/>
            <a:ln w="9525">
              <a:noFill/>
              <a:miter lim="800000"/>
              <a:headEnd/>
              <a:tailEnd/>
            </a:ln>
          </p:spPr>
          <p:txBody>
            <a:bodyPr wrap="none">
              <a:spAutoFit/>
            </a:bodyPr>
            <a:lstStyle/>
            <a:p>
              <a:r>
                <a:rPr lang="en-US" sz="2000" dirty="0">
                  <a:solidFill>
                    <a:srgbClr val="00B050"/>
                  </a:solidFill>
                  <a:latin typeface="+mj-lt"/>
                  <a:cs typeface="Times New Roman" pitchFamily="18" charset="0"/>
                </a:rPr>
                <a:t>time (</a:t>
              </a:r>
              <a:r>
                <a:rPr lang="en-US" sz="2000" dirty="0" err="1">
                  <a:solidFill>
                    <a:srgbClr val="00B050"/>
                  </a:solidFill>
                  <a:latin typeface="+mj-lt"/>
                  <a:cs typeface="Times New Roman" pitchFamily="18" charset="0"/>
                </a:rPr>
                <a:t>ms</a:t>
              </a:r>
              <a:r>
                <a:rPr lang="en-US" sz="2000" dirty="0">
                  <a:solidFill>
                    <a:srgbClr val="00B050"/>
                  </a:solidFill>
                  <a:latin typeface="+mj-lt"/>
                  <a:cs typeface="Times New Roman" pitchFamily="18" charset="0"/>
                </a:rPr>
                <a:t>)</a:t>
              </a:r>
            </a:p>
          </p:txBody>
        </p:sp>
        <p:cxnSp>
          <p:nvCxnSpPr>
            <p:cNvPr id="10" name="Straight Connector 9">
              <a:extLst>
                <a:ext uri="{FF2B5EF4-FFF2-40B4-BE49-F238E27FC236}">
                  <a16:creationId xmlns:a16="http://schemas.microsoft.com/office/drawing/2014/main" id="{002B3019-39C7-E84A-B788-F28A7C5D4419}"/>
                </a:ext>
              </a:extLst>
            </p:cNvPr>
            <p:cNvCxnSpPr/>
            <p:nvPr/>
          </p:nvCxnSpPr>
          <p:spPr>
            <a:xfrm>
              <a:off x="3930298" y="5246307"/>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72D377ED-CB6F-8C46-B2A2-81D19B013A48}"/>
                </a:ext>
              </a:extLst>
            </p:cNvPr>
            <p:cNvCxnSpPr/>
            <p:nvPr/>
          </p:nvCxnSpPr>
          <p:spPr>
            <a:xfrm>
              <a:off x="5509162" y="5252904"/>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C9400954-5E9E-D447-97F5-649F98690A58}"/>
                </a:ext>
              </a:extLst>
            </p:cNvPr>
            <p:cNvSpPr txBox="1"/>
            <p:nvPr/>
          </p:nvSpPr>
          <p:spPr>
            <a:xfrm>
              <a:off x="3009952" y="5577285"/>
              <a:ext cx="327334" cy="400110"/>
            </a:xfrm>
            <a:prstGeom prst="rect">
              <a:avLst/>
            </a:prstGeom>
            <a:noFill/>
          </p:spPr>
          <p:txBody>
            <a:bodyPr wrap="none" rtlCol="0">
              <a:spAutoFit/>
            </a:bodyPr>
            <a:lstStyle/>
            <a:p>
              <a:r>
                <a:rPr lang="en-US" sz="2000" dirty="0">
                  <a:solidFill>
                    <a:srgbClr val="00B050"/>
                  </a:solidFill>
                  <a:latin typeface="+mj-lt"/>
                </a:rPr>
                <a:t>2</a:t>
              </a:r>
            </a:p>
          </p:txBody>
        </p:sp>
        <p:sp>
          <p:nvSpPr>
            <p:cNvPr id="14" name="TextBox 13">
              <a:extLst>
                <a:ext uri="{FF2B5EF4-FFF2-40B4-BE49-F238E27FC236}">
                  <a16:creationId xmlns:a16="http://schemas.microsoft.com/office/drawing/2014/main" id="{85AE2451-8C18-3E49-98F2-C6600F2E889D}"/>
                </a:ext>
              </a:extLst>
            </p:cNvPr>
            <p:cNvSpPr txBox="1"/>
            <p:nvPr/>
          </p:nvSpPr>
          <p:spPr>
            <a:xfrm>
              <a:off x="3380088" y="5577046"/>
              <a:ext cx="327334" cy="400110"/>
            </a:xfrm>
            <a:prstGeom prst="rect">
              <a:avLst/>
            </a:prstGeom>
            <a:noFill/>
          </p:spPr>
          <p:txBody>
            <a:bodyPr wrap="none" rtlCol="0">
              <a:spAutoFit/>
            </a:bodyPr>
            <a:lstStyle/>
            <a:p>
              <a:r>
                <a:rPr lang="en-US" sz="2000" dirty="0">
                  <a:solidFill>
                    <a:srgbClr val="00B050"/>
                  </a:solidFill>
                  <a:latin typeface="+mj-lt"/>
                </a:rPr>
                <a:t>3</a:t>
              </a:r>
            </a:p>
          </p:txBody>
        </p:sp>
        <p:sp>
          <p:nvSpPr>
            <p:cNvPr id="15" name="TextBox 14">
              <a:extLst>
                <a:ext uri="{FF2B5EF4-FFF2-40B4-BE49-F238E27FC236}">
                  <a16:creationId xmlns:a16="http://schemas.microsoft.com/office/drawing/2014/main" id="{4C02AEFE-2B1D-CC4E-8235-025ECA4B1BF3}"/>
                </a:ext>
              </a:extLst>
            </p:cNvPr>
            <p:cNvSpPr txBox="1"/>
            <p:nvPr/>
          </p:nvSpPr>
          <p:spPr>
            <a:xfrm>
              <a:off x="3758113" y="5575071"/>
              <a:ext cx="327334" cy="400110"/>
            </a:xfrm>
            <a:prstGeom prst="rect">
              <a:avLst/>
            </a:prstGeom>
            <a:noFill/>
          </p:spPr>
          <p:txBody>
            <a:bodyPr wrap="none" rtlCol="0">
              <a:spAutoFit/>
            </a:bodyPr>
            <a:lstStyle/>
            <a:p>
              <a:r>
                <a:rPr lang="en-US" sz="2000" dirty="0">
                  <a:solidFill>
                    <a:srgbClr val="00B050"/>
                  </a:solidFill>
                  <a:latin typeface="+mj-lt"/>
                </a:rPr>
                <a:t>4</a:t>
              </a:r>
            </a:p>
          </p:txBody>
        </p:sp>
        <p:sp>
          <p:nvSpPr>
            <p:cNvPr id="16" name="TextBox 15">
              <a:extLst>
                <a:ext uri="{FF2B5EF4-FFF2-40B4-BE49-F238E27FC236}">
                  <a16:creationId xmlns:a16="http://schemas.microsoft.com/office/drawing/2014/main" id="{06DB8F91-3A90-044E-8001-5F695CDBE159}"/>
                </a:ext>
              </a:extLst>
            </p:cNvPr>
            <p:cNvSpPr txBox="1"/>
            <p:nvPr/>
          </p:nvSpPr>
          <p:spPr>
            <a:xfrm>
              <a:off x="4181967" y="5578282"/>
              <a:ext cx="327334" cy="400110"/>
            </a:xfrm>
            <a:prstGeom prst="rect">
              <a:avLst/>
            </a:prstGeom>
            <a:noFill/>
          </p:spPr>
          <p:txBody>
            <a:bodyPr wrap="none" rtlCol="0">
              <a:spAutoFit/>
            </a:bodyPr>
            <a:lstStyle/>
            <a:p>
              <a:r>
                <a:rPr lang="en-US" sz="2000" dirty="0">
                  <a:solidFill>
                    <a:srgbClr val="00B050"/>
                  </a:solidFill>
                  <a:latin typeface="+mj-lt"/>
                </a:rPr>
                <a:t>5</a:t>
              </a:r>
            </a:p>
          </p:txBody>
        </p:sp>
        <p:sp>
          <p:nvSpPr>
            <p:cNvPr id="17" name="TextBox 16">
              <a:extLst>
                <a:ext uri="{FF2B5EF4-FFF2-40B4-BE49-F238E27FC236}">
                  <a16:creationId xmlns:a16="http://schemas.microsoft.com/office/drawing/2014/main" id="{03B597F1-D4E9-2A42-BC97-5FF175F13EAB}"/>
                </a:ext>
              </a:extLst>
            </p:cNvPr>
            <p:cNvSpPr txBox="1"/>
            <p:nvPr/>
          </p:nvSpPr>
          <p:spPr>
            <a:xfrm>
              <a:off x="4559992" y="5576307"/>
              <a:ext cx="327334" cy="400110"/>
            </a:xfrm>
            <a:prstGeom prst="rect">
              <a:avLst/>
            </a:prstGeom>
            <a:noFill/>
          </p:spPr>
          <p:txBody>
            <a:bodyPr wrap="none" rtlCol="0">
              <a:spAutoFit/>
            </a:bodyPr>
            <a:lstStyle/>
            <a:p>
              <a:r>
                <a:rPr lang="en-US" sz="2000" dirty="0">
                  <a:solidFill>
                    <a:srgbClr val="00B050"/>
                  </a:solidFill>
                  <a:latin typeface="+mj-lt"/>
                </a:rPr>
                <a:t>6</a:t>
              </a:r>
            </a:p>
          </p:txBody>
        </p:sp>
        <p:sp>
          <p:nvSpPr>
            <p:cNvPr id="18" name="TextBox 17">
              <a:extLst>
                <a:ext uri="{FF2B5EF4-FFF2-40B4-BE49-F238E27FC236}">
                  <a16:creationId xmlns:a16="http://schemas.microsoft.com/office/drawing/2014/main" id="{9E63D50B-3A80-5D42-BAD0-C38063E89835}"/>
                </a:ext>
              </a:extLst>
            </p:cNvPr>
            <p:cNvSpPr txBox="1"/>
            <p:nvPr/>
          </p:nvSpPr>
          <p:spPr>
            <a:xfrm>
              <a:off x="4930128" y="5576068"/>
              <a:ext cx="327334" cy="400110"/>
            </a:xfrm>
            <a:prstGeom prst="rect">
              <a:avLst/>
            </a:prstGeom>
            <a:noFill/>
          </p:spPr>
          <p:txBody>
            <a:bodyPr wrap="none" rtlCol="0">
              <a:spAutoFit/>
            </a:bodyPr>
            <a:lstStyle/>
            <a:p>
              <a:r>
                <a:rPr lang="en-US" sz="2000" dirty="0">
                  <a:solidFill>
                    <a:srgbClr val="00B050"/>
                  </a:solidFill>
                  <a:latin typeface="+mj-lt"/>
                </a:rPr>
                <a:t>7</a:t>
              </a:r>
            </a:p>
          </p:txBody>
        </p:sp>
        <p:sp>
          <p:nvSpPr>
            <p:cNvPr id="19" name="TextBox 18">
              <a:extLst>
                <a:ext uri="{FF2B5EF4-FFF2-40B4-BE49-F238E27FC236}">
                  <a16:creationId xmlns:a16="http://schemas.microsoft.com/office/drawing/2014/main" id="{BC606A47-18BB-CC4E-9649-99E0A8509EDA}"/>
                </a:ext>
              </a:extLst>
            </p:cNvPr>
            <p:cNvSpPr txBox="1"/>
            <p:nvPr/>
          </p:nvSpPr>
          <p:spPr>
            <a:xfrm>
              <a:off x="5358953" y="5574093"/>
              <a:ext cx="327334" cy="400110"/>
            </a:xfrm>
            <a:prstGeom prst="rect">
              <a:avLst/>
            </a:prstGeom>
            <a:noFill/>
          </p:spPr>
          <p:txBody>
            <a:bodyPr wrap="none" rtlCol="0">
              <a:spAutoFit/>
            </a:bodyPr>
            <a:lstStyle/>
            <a:p>
              <a:r>
                <a:rPr lang="en-US" sz="2000" dirty="0">
                  <a:solidFill>
                    <a:srgbClr val="00B050"/>
                  </a:solidFill>
                  <a:latin typeface="+mj-lt"/>
                </a:rPr>
                <a:t>8</a:t>
              </a:r>
            </a:p>
          </p:txBody>
        </p:sp>
        <p:cxnSp>
          <p:nvCxnSpPr>
            <p:cNvPr id="32" name="Straight Connector 31">
              <a:extLst>
                <a:ext uri="{FF2B5EF4-FFF2-40B4-BE49-F238E27FC236}">
                  <a16:creationId xmlns:a16="http://schemas.microsoft.com/office/drawing/2014/main" id="{7511D1A7-31B7-AA4E-BE64-1328F726FA23}"/>
                </a:ext>
              </a:extLst>
            </p:cNvPr>
            <p:cNvCxnSpPr/>
            <p:nvPr/>
          </p:nvCxnSpPr>
          <p:spPr>
            <a:xfrm>
              <a:off x="3543755" y="5246307"/>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B652168B-43EB-3144-B935-78F4E8F3C2AA}"/>
                </a:ext>
              </a:extLst>
            </p:cNvPr>
            <p:cNvCxnSpPr/>
            <p:nvPr/>
          </p:nvCxnSpPr>
          <p:spPr>
            <a:xfrm>
              <a:off x="3168298" y="5245694"/>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85DC19EE-FCCF-7546-ACF6-E07D9F688337}"/>
                </a:ext>
              </a:extLst>
            </p:cNvPr>
            <p:cNvCxnSpPr/>
            <p:nvPr/>
          </p:nvCxnSpPr>
          <p:spPr>
            <a:xfrm>
              <a:off x="2792810" y="5247457"/>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4138017C-BE05-154B-889C-D2B797CB71E2}"/>
                </a:ext>
              </a:extLst>
            </p:cNvPr>
            <p:cNvCxnSpPr/>
            <p:nvPr/>
          </p:nvCxnSpPr>
          <p:spPr>
            <a:xfrm>
              <a:off x="5122619" y="5252904"/>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9645C804-E868-8641-B492-9053A4980974}"/>
                </a:ext>
              </a:extLst>
            </p:cNvPr>
            <p:cNvCxnSpPr/>
            <p:nvPr/>
          </p:nvCxnSpPr>
          <p:spPr>
            <a:xfrm>
              <a:off x="4734970" y="5252291"/>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143AE286-6571-8042-8D4D-2A500AF229C5}"/>
                </a:ext>
              </a:extLst>
            </p:cNvPr>
            <p:cNvCxnSpPr/>
            <p:nvPr/>
          </p:nvCxnSpPr>
          <p:spPr>
            <a:xfrm>
              <a:off x="4341194" y="5254054"/>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grpSp>
      <p:cxnSp>
        <p:nvCxnSpPr>
          <p:cNvPr id="54" name="Straight Connector 53">
            <a:extLst>
              <a:ext uri="{FF2B5EF4-FFF2-40B4-BE49-F238E27FC236}">
                <a16:creationId xmlns:a16="http://schemas.microsoft.com/office/drawing/2014/main" id="{7B42A051-8291-B248-8C7F-84D1A1FE5E57}"/>
              </a:ext>
            </a:extLst>
          </p:cNvPr>
          <p:cNvCxnSpPr/>
          <p:nvPr/>
        </p:nvCxnSpPr>
        <p:spPr>
          <a:xfrm>
            <a:off x="3837700" y="3101773"/>
            <a:ext cx="444163" cy="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A17F4174-5F42-394D-9F1F-6C4112A8C3B7}"/>
              </a:ext>
            </a:extLst>
          </p:cNvPr>
          <p:cNvCxnSpPr/>
          <p:nvPr/>
        </p:nvCxnSpPr>
        <p:spPr>
          <a:xfrm>
            <a:off x="4248592" y="3064115"/>
            <a:ext cx="4" cy="96901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89FAD372-0766-D94E-82FE-701D28543E2D}"/>
              </a:ext>
            </a:extLst>
          </p:cNvPr>
          <p:cNvCxnSpPr/>
          <p:nvPr/>
        </p:nvCxnSpPr>
        <p:spPr>
          <a:xfrm>
            <a:off x="4230072" y="4001545"/>
            <a:ext cx="444163" cy="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7" name="Straight Connector 56">
            <a:extLst>
              <a:ext uri="{FF2B5EF4-FFF2-40B4-BE49-F238E27FC236}">
                <a16:creationId xmlns:a16="http://schemas.microsoft.com/office/drawing/2014/main" id="{6381B5EB-75C0-E443-80D2-51F60E6F6CF8}"/>
              </a:ext>
            </a:extLst>
          </p:cNvPr>
          <p:cNvCxnSpPr/>
          <p:nvPr/>
        </p:nvCxnSpPr>
        <p:spPr>
          <a:xfrm>
            <a:off x="4646144" y="3986446"/>
            <a:ext cx="0" cy="58011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A188BB46-ADFB-0D4F-8E44-4060A0C31F29}"/>
              </a:ext>
            </a:extLst>
          </p:cNvPr>
          <p:cNvCxnSpPr/>
          <p:nvPr/>
        </p:nvCxnSpPr>
        <p:spPr>
          <a:xfrm>
            <a:off x="4615448" y="4570869"/>
            <a:ext cx="444163" cy="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131E5BCF-F0E2-644E-9BBB-AFEE6D36FCB2}"/>
              </a:ext>
            </a:extLst>
          </p:cNvPr>
          <p:cNvCxnSpPr/>
          <p:nvPr/>
        </p:nvCxnSpPr>
        <p:spPr>
          <a:xfrm>
            <a:off x="5030021" y="3996465"/>
            <a:ext cx="0" cy="58011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0" name="Straight Connector 59">
            <a:extLst>
              <a:ext uri="{FF2B5EF4-FFF2-40B4-BE49-F238E27FC236}">
                <a16:creationId xmlns:a16="http://schemas.microsoft.com/office/drawing/2014/main" id="{4095A758-EE14-9343-831F-2FA475856243}"/>
              </a:ext>
            </a:extLst>
          </p:cNvPr>
          <p:cNvCxnSpPr/>
          <p:nvPr/>
        </p:nvCxnSpPr>
        <p:spPr>
          <a:xfrm>
            <a:off x="5006277" y="4005494"/>
            <a:ext cx="444163" cy="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1" name="Straight Connector 60">
            <a:extLst>
              <a:ext uri="{FF2B5EF4-FFF2-40B4-BE49-F238E27FC236}">
                <a16:creationId xmlns:a16="http://schemas.microsoft.com/office/drawing/2014/main" id="{58E2C2FC-5193-A443-8354-15623F92D82C}"/>
              </a:ext>
            </a:extLst>
          </p:cNvPr>
          <p:cNvCxnSpPr/>
          <p:nvPr/>
        </p:nvCxnSpPr>
        <p:spPr>
          <a:xfrm>
            <a:off x="5419362" y="3067792"/>
            <a:ext cx="0" cy="962070"/>
          </a:xfrm>
          <a:prstGeom prst="line">
            <a:avLst/>
          </a:prstGeom>
          <a:ln w="57150">
            <a:solidFill>
              <a:srgbClr val="FF0000"/>
            </a:solidFill>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62" name="Freeform 61">
            <a:extLst>
              <a:ext uri="{FF2B5EF4-FFF2-40B4-BE49-F238E27FC236}">
                <a16:creationId xmlns:a16="http://schemas.microsoft.com/office/drawing/2014/main" id="{ABFED071-AF67-3D46-B795-3D60C694D283}"/>
              </a:ext>
            </a:extLst>
          </p:cNvPr>
          <p:cNvSpPr/>
          <p:nvPr/>
        </p:nvSpPr>
        <p:spPr>
          <a:xfrm>
            <a:off x="2296459" y="1668264"/>
            <a:ext cx="1589741" cy="1470227"/>
          </a:xfrm>
          <a:custGeom>
            <a:avLst/>
            <a:gdLst>
              <a:gd name="connsiteX0" fmla="*/ 0 w 1842654"/>
              <a:gd name="connsiteY0" fmla="*/ 1676418 h 1704127"/>
              <a:gd name="connsiteX1" fmla="*/ 955964 w 1842654"/>
              <a:gd name="connsiteY1" fmla="*/ 18 h 1704127"/>
              <a:gd name="connsiteX2" fmla="*/ 1842654 w 1842654"/>
              <a:gd name="connsiteY2" fmla="*/ 1704127 h 1704127"/>
            </a:gdLst>
            <a:ahLst/>
            <a:cxnLst>
              <a:cxn ang="0">
                <a:pos x="connsiteX0" y="connsiteY0"/>
              </a:cxn>
              <a:cxn ang="0">
                <a:pos x="connsiteX1" y="connsiteY1"/>
              </a:cxn>
              <a:cxn ang="0">
                <a:pos x="connsiteX2" y="connsiteY2"/>
              </a:cxn>
            </a:cxnLst>
            <a:rect l="l" t="t" r="r" b="b"/>
            <a:pathLst>
              <a:path w="1842654" h="1704127">
                <a:moveTo>
                  <a:pt x="0" y="1676418"/>
                </a:moveTo>
                <a:cubicBezTo>
                  <a:pt x="324427" y="835909"/>
                  <a:pt x="648855" y="-4600"/>
                  <a:pt x="955964" y="18"/>
                </a:cubicBezTo>
                <a:cubicBezTo>
                  <a:pt x="1263073" y="4636"/>
                  <a:pt x="1552863" y="854381"/>
                  <a:pt x="1842654" y="1704127"/>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a:extLst>
              <a:ext uri="{FF2B5EF4-FFF2-40B4-BE49-F238E27FC236}">
                <a16:creationId xmlns:a16="http://schemas.microsoft.com/office/drawing/2014/main" id="{F32CDB71-FF12-F749-96CA-577B07F25B3E}"/>
              </a:ext>
            </a:extLst>
          </p:cNvPr>
          <p:cNvSpPr/>
          <p:nvPr/>
        </p:nvSpPr>
        <p:spPr>
          <a:xfrm flipV="1">
            <a:off x="3846801" y="3079839"/>
            <a:ext cx="1589741" cy="1470227"/>
          </a:xfrm>
          <a:custGeom>
            <a:avLst/>
            <a:gdLst>
              <a:gd name="connsiteX0" fmla="*/ 0 w 1842654"/>
              <a:gd name="connsiteY0" fmla="*/ 1676418 h 1704127"/>
              <a:gd name="connsiteX1" fmla="*/ 955964 w 1842654"/>
              <a:gd name="connsiteY1" fmla="*/ 18 h 1704127"/>
              <a:gd name="connsiteX2" fmla="*/ 1842654 w 1842654"/>
              <a:gd name="connsiteY2" fmla="*/ 1704127 h 1704127"/>
            </a:gdLst>
            <a:ahLst/>
            <a:cxnLst>
              <a:cxn ang="0">
                <a:pos x="connsiteX0" y="connsiteY0"/>
              </a:cxn>
              <a:cxn ang="0">
                <a:pos x="connsiteX1" y="connsiteY1"/>
              </a:cxn>
              <a:cxn ang="0">
                <a:pos x="connsiteX2" y="connsiteY2"/>
              </a:cxn>
            </a:cxnLst>
            <a:rect l="l" t="t" r="r" b="b"/>
            <a:pathLst>
              <a:path w="1842654" h="1704127">
                <a:moveTo>
                  <a:pt x="0" y="1676418"/>
                </a:moveTo>
                <a:cubicBezTo>
                  <a:pt x="324427" y="835909"/>
                  <a:pt x="648855" y="-4600"/>
                  <a:pt x="955964" y="18"/>
                </a:cubicBezTo>
                <a:cubicBezTo>
                  <a:pt x="1263073" y="4636"/>
                  <a:pt x="1552863" y="854381"/>
                  <a:pt x="1842654" y="1704127"/>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a:extLst>
              <a:ext uri="{FF2B5EF4-FFF2-40B4-BE49-F238E27FC236}">
                <a16:creationId xmlns:a16="http://schemas.microsoft.com/office/drawing/2014/main" id="{A62DC43D-F4F0-434D-B373-B81CA9EDA0D2}"/>
              </a:ext>
            </a:extLst>
          </p:cNvPr>
          <p:cNvCxnSpPr/>
          <p:nvPr/>
        </p:nvCxnSpPr>
        <p:spPr>
          <a:xfrm rot="5400000">
            <a:off x="2256048" y="1021836"/>
            <a:ext cx="0" cy="380999"/>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68" name="TextBox 67">
            <a:extLst>
              <a:ext uri="{FF2B5EF4-FFF2-40B4-BE49-F238E27FC236}">
                <a16:creationId xmlns:a16="http://schemas.microsoft.com/office/drawing/2014/main" id="{C060EC51-A7C9-AF4B-A840-4DC14A8909E7}"/>
              </a:ext>
            </a:extLst>
          </p:cNvPr>
          <p:cNvSpPr txBox="1"/>
          <p:nvPr/>
        </p:nvSpPr>
        <p:spPr>
          <a:xfrm>
            <a:off x="1719073" y="1000104"/>
            <a:ext cx="298480"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7</a:t>
            </a:r>
          </a:p>
        </p:txBody>
      </p:sp>
      <p:sp>
        <p:nvSpPr>
          <p:cNvPr id="69" name="Rectangle 68">
            <a:extLst>
              <a:ext uri="{FF2B5EF4-FFF2-40B4-BE49-F238E27FC236}">
                <a16:creationId xmlns:a16="http://schemas.microsoft.com/office/drawing/2014/main" id="{F9441091-8A1B-AD42-B2F9-6AAC625663A2}"/>
              </a:ext>
            </a:extLst>
          </p:cNvPr>
          <p:cNvSpPr/>
          <p:nvPr/>
        </p:nvSpPr>
        <p:spPr>
          <a:xfrm>
            <a:off x="993034" y="997374"/>
            <a:ext cx="564578" cy="369332"/>
          </a:xfrm>
          <a:prstGeom prst="rect">
            <a:avLst/>
          </a:prstGeom>
        </p:spPr>
        <p:txBody>
          <a:bodyPr wrap="none">
            <a:spAutoFit/>
          </a:bodyPr>
          <a:lstStyle/>
          <a:p>
            <a:r>
              <a:rPr lang="en-US" sz="1800" dirty="0">
                <a:solidFill>
                  <a:srgbClr val="FF0000"/>
                </a:solidFill>
                <a:latin typeface="Consolas" panose="020B0609020204030204" pitchFamily="49" charset="0"/>
                <a:cs typeface="Consolas" panose="020B0609020204030204" pitchFamily="49" charset="0"/>
              </a:rPr>
              <a:t>111</a:t>
            </a: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724953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wipe(left)">
                                      <p:cBhvr>
                                        <p:cTn id="7" dur="3000"/>
                                        <p:tgtEl>
                                          <p:spTgt spid="62"/>
                                        </p:tgtEl>
                                      </p:cBhvr>
                                    </p:animEffect>
                                  </p:childTnLst>
                                </p:cTn>
                              </p:par>
                            </p:childTnLst>
                          </p:cTn>
                        </p:par>
                        <p:par>
                          <p:cTn id="8" fill="hold">
                            <p:stCondLst>
                              <p:cond delay="3000"/>
                            </p:stCondLst>
                            <p:childTnLst>
                              <p:par>
                                <p:cTn id="9" presetID="22" presetClass="entr" presetSubtype="8" fill="hold" grpId="0" nodeType="afterEffect">
                                  <p:stCondLst>
                                    <p:cond delay="0"/>
                                  </p:stCondLst>
                                  <p:childTnLst>
                                    <p:set>
                                      <p:cBhvr>
                                        <p:cTn id="10" dur="1" fill="hold">
                                          <p:stCondLst>
                                            <p:cond delay="0"/>
                                          </p:stCondLst>
                                        </p:cTn>
                                        <p:tgtEl>
                                          <p:spTgt spid="63"/>
                                        </p:tgtEl>
                                        <p:attrNameLst>
                                          <p:attrName>style.visibility</p:attrName>
                                        </p:attrNameLst>
                                      </p:cBhvr>
                                      <p:to>
                                        <p:strVal val="visible"/>
                                      </p:to>
                                    </p:set>
                                    <p:animEffect transition="in" filter="wipe(left)">
                                      <p:cBhvr>
                                        <p:cTn id="11" dur="3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ADC: Resolution</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3</a:t>
            </a:fld>
            <a:endParaRPr kumimoji="0" lang="en-US" dirty="0"/>
          </a:p>
        </p:txBody>
      </p:sp>
      <p:sp>
        <p:nvSpPr>
          <p:cNvPr id="7" name="Content Placeholder 6"/>
          <p:cNvSpPr>
            <a:spLocks noGrp="1"/>
          </p:cNvSpPr>
          <p:nvPr>
            <p:ph sz="quarter" idx="1"/>
          </p:nvPr>
        </p:nvSpPr>
        <p:spPr>
          <a:xfrm>
            <a:off x="348603" y="1219200"/>
            <a:ext cx="8229600" cy="762000"/>
          </a:xfrm>
        </p:spPr>
        <p:txBody>
          <a:bodyPr>
            <a:normAutofit/>
          </a:bodyPr>
          <a:lstStyle/>
          <a:p>
            <a:r>
              <a:rPr lang="en-US" sz="2000" dirty="0"/>
              <a:t>Resolution:  number of binary bits in ADC output.</a:t>
            </a:r>
          </a:p>
        </p:txBody>
      </p:sp>
      <mc:AlternateContent xmlns:mc="http://schemas.openxmlformats.org/markup-compatibility/2006" xmlns:a14="http://schemas.microsoft.com/office/drawing/2010/main">
        <mc:Choice Requires="a14">
          <p:sp>
            <p:nvSpPr>
              <p:cNvPr id="9" name="Rectangle 8"/>
              <p:cNvSpPr/>
              <p:nvPr/>
            </p:nvSpPr>
            <p:spPr>
              <a:xfrm>
                <a:off x="3652294" y="2323002"/>
                <a:ext cx="4354012" cy="80823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solidFill>
                            <a:srgbClr val="C00000"/>
                          </a:solidFill>
                          <a:latin typeface="Cambria Math" panose="02040503050406030204" pitchFamily="18" charset="0"/>
                        </a:rPr>
                        <m:t>𝐴𝐷𝐶</m:t>
                      </m:r>
                      <m:r>
                        <a:rPr lang="en-US" b="0" i="1" smtClean="0">
                          <a:solidFill>
                            <a:srgbClr val="C00000"/>
                          </a:solidFill>
                          <a:latin typeface="Cambria Math" panose="02040503050406030204" pitchFamily="18" charset="0"/>
                        </a:rPr>
                        <m:t> </m:t>
                      </m:r>
                      <m:r>
                        <a:rPr lang="en-US" b="0" i="1" smtClean="0">
                          <a:solidFill>
                            <a:srgbClr val="C00000"/>
                          </a:solidFill>
                          <a:latin typeface="Cambria Math" panose="02040503050406030204" pitchFamily="18" charset="0"/>
                        </a:rPr>
                        <m:t>𝑂𝑢𝑡𝑝𝑢𝑡</m:t>
                      </m:r>
                      <m:r>
                        <a:rPr lang="en-US" i="1" smtClean="0">
                          <a:solidFill>
                            <a:srgbClr val="C00000"/>
                          </a:solidFill>
                          <a:latin typeface="Cambria Math"/>
                        </a:rPr>
                        <m:t>= </m:t>
                      </m:r>
                      <m:r>
                        <a:rPr lang="en-US" i="1" smtClean="0">
                          <a:solidFill>
                            <a:srgbClr val="C00000"/>
                          </a:solidFill>
                          <a:latin typeface="Cambria Math"/>
                        </a:rPr>
                        <m:t>𝑟𝑜𝑢𝑛𝑑</m:t>
                      </m:r>
                      <m:d>
                        <m:dPr>
                          <m:ctrlPr>
                            <a:rPr lang="en-US" i="1">
                              <a:solidFill>
                                <a:srgbClr val="C00000"/>
                              </a:solidFill>
                              <a:latin typeface="Cambria Math" panose="02040503050406030204" pitchFamily="18" charset="0"/>
                            </a:rPr>
                          </m:ctrlPr>
                        </m:dPr>
                        <m:e>
                          <m:sSup>
                            <m:sSupPr>
                              <m:ctrlPr>
                                <a:rPr lang="en-US" i="1">
                                  <a:solidFill>
                                    <a:srgbClr val="C00000"/>
                                  </a:solidFill>
                                  <a:latin typeface="Cambria Math" panose="02040503050406030204" pitchFamily="18" charset="0"/>
                                </a:rPr>
                              </m:ctrlPr>
                            </m:sSupPr>
                            <m:e>
                              <m:r>
                                <a:rPr lang="en-US" b="0" i="1" smtClean="0">
                                  <a:solidFill>
                                    <a:srgbClr val="C00000"/>
                                  </a:solidFill>
                                  <a:latin typeface="Cambria Math" panose="02040503050406030204" pitchFamily="18" charset="0"/>
                                </a:rPr>
                                <m:t>(</m:t>
                              </m:r>
                              <m:r>
                                <a:rPr lang="en-US" i="1">
                                  <a:solidFill>
                                    <a:srgbClr val="C00000"/>
                                  </a:solidFill>
                                  <a:latin typeface="Cambria Math"/>
                                </a:rPr>
                                <m:t>2</m:t>
                              </m:r>
                            </m:e>
                            <m:sup>
                              <m:r>
                                <a:rPr lang="en-US" b="0" i="1" smtClean="0">
                                  <a:solidFill>
                                    <a:srgbClr val="C00000"/>
                                  </a:solidFill>
                                  <a:latin typeface="Cambria Math" panose="02040503050406030204" pitchFamily="18" charset="0"/>
                                </a:rPr>
                                <m:t>𝑁</m:t>
                              </m:r>
                            </m:sup>
                          </m:sSup>
                          <m:r>
                            <a:rPr lang="en-US" b="0" i="1" smtClean="0">
                              <a:solidFill>
                                <a:srgbClr val="C00000"/>
                              </a:solidFill>
                              <a:latin typeface="Cambria Math" panose="02040503050406030204" pitchFamily="18" charset="0"/>
                            </a:rPr>
                            <m:t>−1)</m:t>
                          </m:r>
                          <m:r>
                            <a:rPr lang="en-US" i="1">
                              <a:solidFill>
                                <a:srgbClr val="C00000"/>
                              </a:solidFill>
                              <a:latin typeface="Cambria Math"/>
                            </a:rPr>
                            <m:t>×</m:t>
                          </m:r>
                          <m:f>
                            <m:fPr>
                              <m:ctrlPr>
                                <a:rPr lang="en-US" i="1">
                                  <a:solidFill>
                                    <a:srgbClr val="C00000"/>
                                  </a:solidFill>
                                  <a:latin typeface="Cambria Math" panose="02040503050406030204" pitchFamily="18" charset="0"/>
                                </a:rPr>
                              </m:ctrlPr>
                            </m:fPr>
                            <m:num>
                              <m:sSub>
                                <m:sSubPr>
                                  <m:ctrlPr>
                                    <a:rPr lang="en-US" i="1" smtClean="0">
                                      <a:solidFill>
                                        <a:srgbClr val="C00000"/>
                                      </a:solidFill>
                                      <a:latin typeface="Cambria Math" panose="02040503050406030204" pitchFamily="18" charset="0"/>
                                    </a:rPr>
                                  </m:ctrlPr>
                                </m:sSubPr>
                                <m:e>
                                  <m:r>
                                    <a:rPr lang="en-US" b="0" i="1" smtClean="0">
                                      <a:solidFill>
                                        <a:srgbClr val="C00000"/>
                                      </a:solidFill>
                                      <a:latin typeface="Cambria Math" panose="02040503050406030204" pitchFamily="18" charset="0"/>
                                    </a:rPr>
                                    <m:t>𝑉</m:t>
                                  </m:r>
                                </m:e>
                                <m:sub>
                                  <m:r>
                                    <a:rPr lang="en-US" b="0" i="1" smtClean="0">
                                      <a:solidFill>
                                        <a:srgbClr val="C00000"/>
                                      </a:solidFill>
                                      <a:latin typeface="Cambria Math" panose="02040503050406030204" pitchFamily="18" charset="0"/>
                                    </a:rPr>
                                    <m:t>𝑖𝑛𝑝𝑢𝑡</m:t>
                                  </m:r>
                                </m:sub>
                              </m:sSub>
                            </m:num>
                            <m:den>
                              <m:sSub>
                                <m:sSubPr>
                                  <m:ctrlPr>
                                    <a:rPr lang="en-US" i="1">
                                      <a:solidFill>
                                        <a:srgbClr val="C00000"/>
                                      </a:solidFill>
                                      <a:latin typeface="Cambria Math" panose="02040503050406030204" pitchFamily="18" charset="0"/>
                                    </a:rPr>
                                  </m:ctrlPr>
                                </m:sSubPr>
                                <m:e>
                                  <m:r>
                                    <a:rPr lang="en-US" i="1">
                                      <a:solidFill>
                                        <a:srgbClr val="C00000"/>
                                      </a:solidFill>
                                      <a:latin typeface="Cambria Math"/>
                                    </a:rPr>
                                    <m:t>𝑉</m:t>
                                  </m:r>
                                </m:e>
                                <m:sub>
                                  <m:r>
                                    <a:rPr lang="en-US" i="1">
                                      <a:solidFill>
                                        <a:srgbClr val="C00000"/>
                                      </a:solidFill>
                                      <a:latin typeface="Cambria Math"/>
                                    </a:rPr>
                                    <m:t>𝑅𝐸𝐹</m:t>
                                  </m:r>
                                </m:sub>
                              </m:sSub>
                            </m:den>
                          </m:f>
                        </m:e>
                      </m:d>
                    </m:oMath>
                  </m:oMathPara>
                </a14:m>
                <a:endParaRPr lang="en-US" dirty="0">
                  <a:solidFill>
                    <a:srgbClr val="C00000"/>
                  </a:solidFill>
                </a:endParaRPr>
              </a:p>
            </p:txBody>
          </p:sp>
        </mc:Choice>
        <mc:Fallback xmlns="">
          <p:sp>
            <p:nvSpPr>
              <p:cNvPr id="9" name="Rectangle 8"/>
              <p:cNvSpPr>
                <a:spLocks noRot="1" noChangeAspect="1" noMove="1" noResize="1" noEditPoints="1" noAdjustHandles="1" noChangeArrowheads="1" noChangeShapeType="1" noTextEdit="1"/>
              </p:cNvSpPr>
              <p:nvPr/>
            </p:nvSpPr>
            <p:spPr>
              <a:xfrm>
                <a:off x="3652294" y="2323002"/>
                <a:ext cx="4354012" cy="808235"/>
              </a:xfrm>
              <a:prstGeom prst="rect">
                <a:avLst/>
              </a:prstGeom>
              <a:blipFill>
                <a:blip r:embed="rId3"/>
                <a:stretch>
                  <a:fillRect/>
                </a:stretch>
              </a:blipFill>
            </p:spPr>
            <p:txBody>
              <a:bodyPr/>
              <a:lstStyle/>
              <a:p>
                <a:r>
                  <a:rPr lang="en-US">
                    <a:noFill/>
                  </a:rPr>
                  <a:t> </a:t>
                </a:r>
              </a:p>
            </p:txBody>
          </p:sp>
        </mc:Fallback>
      </mc:AlternateContent>
      <p:grpSp>
        <p:nvGrpSpPr>
          <p:cNvPr id="21" name="Group 20">
            <a:extLst>
              <a:ext uri="{FF2B5EF4-FFF2-40B4-BE49-F238E27FC236}">
                <a16:creationId xmlns:a16="http://schemas.microsoft.com/office/drawing/2014/main" id="{E901F9DD-B496-9F4B-8D49-3929FC50EA2C}"/>
              </a:ext>
            </a:extLst>
          </p:cNvPr>
          <p:cNvGrpSpPr/>
          <p:nvPr/>
        </p:nvGrpSpPr>
        <p:grpSpPr>
          <a:xfrm>
            <a:off x="1877173" y="1723598"/>
            <a:ext cx="1752600" cy="1969889"/>
            <a:chOff x="3810000" y="2552721"/>
            <a:chExt cx="1752600" cy="1969889"/>
          </a:xfrm>
        </p:grpSpPr>
        <p:grpSp>
          <p:nvGrpSpPr>
            <p:cNvPr id="22" name="Group 21">
              <a:extLst>
                <a:ext uri="{FF2B5EF4-FFF2-40B4-BE49-F238E27FC236}">
                  <a16:creationId xmlns:a16="http://schemas.microsoft.com/office/drawing/2014/main" id="{FA1E9EE3-3145-EE4D-8018-BC81C4AD87CD}"/>
                </a:ext>
              </a:extLst>
            </p:cNvPr>
            <p:cNvGrpSpPr/>
            <p:nvPr/>
          </p:nvGrpSpPr>
          <p:grpSpPr>
            <a:xfrm>
              <a:off x="3810000" y="3276600"/>
              <a:ext cx="1752600" cy="579438"/>
              <a:chOff x="3962400" y="3992562"/>
              <a:chExt cx="1752600" cy="579438"/>
            </a:xfrm>
          </p:grpSpPr>
          <p:cxnSp>
            <p:nvCxnSpPr>
              <p:cNvPr id="27" name="Straight Connector 26">
                <a:extLst>
                  <a:ext uri="{FF2B5EF4-FFF2-40B4-BE49-F238E27FC236}">
                    <a16:creationId xmlns:a16="http://schemas.microsoft.com/office/drawing/2014/main" id="{C5906925-6752-2942-B351-720035FBDEA0}"/>
                  </a:ext>
                </a:extLst>
              </p:cNvPr>
              <p:cNvCxnSpPr>
                <a:cxnSpLocks/>
              </p:cNvCxnSpPr>
              <p:nvPr/>
            </p:nvCxnSpPr>
            <p:spPr>
              <a:xfrm>
                <a:off x="3962400" y="4295124"/>
                <a:ext cx="304800" cy="0"/>
              </a:xfrm>
              <a:prstGeom prst="line">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46FB9DCE-7FF0-D047-AFB3-C5FCE42B32D6}"/>
                  </a:ext>
                </a:extLst>
              </p:cNvPr>
              <p:cNvCxnSpPr>
                <a:cxnSpLocks/>
              </p:cNvCxnSpPr>
              <p:nvPr/>
            </p:nvCxnSpPr>
            <p:spPr>
              <a:xfrm>
                <a:off x="5046975" y="4283133"/>
                <a:ext cx="668025" cy="0"/>
              </a:xfrm>
              <a:prstGeom prst="line">
                <a:avLst/>
              </a:prstGeom>
              <a:ln w="381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9" name="Freeform 5">
                <a:extLst>
                  <a:ext uri="{FF2B5EF4-FFF2-40B4-BE49-F238E27FC236}">
                    <a16:creationId xmlns:a16="http://schemas.microsoft.com/office/drawing/2014/main" id="{1653A3EB-8011-CD40-AC7C-12AD6C4F39F3}"/>
                  </a:ext>
                </a:extLst>
              </p:cNvPr>
              <p:cNvSpPr>
                <a:spLocks/>
              </p:cNvSpPr>
              <p:nvPr/>
            </p:nvSpPr>
            <p:spPr bwMode="auto">
              <a:xfrm flipH="1">
                <a:off x="4267200" y="3992562"/>
                <a:ext cx="1173890" cy="579438"/>
              </a:xfrm>
              <a:custGeom>
                <a:avLst/>
                <a:gdLst>
                  <a:gd name="T0" fmla="*/ 0 w 734"/>
                  <a:gd name="T1" fmla="*/ 0 h 365"/>
                  <a:gd name="T2" fmla="*/ 0 w 734"/>
                  <a:gd name="T3" fmla="*/ 365 h 365"/>
                  <a:gd name="T4" fmla="*/ 563 w 734"/>
                  <a:gd name="T5" fmla="*/ 365 h 365"/>
                  <a:gd name="T6" fmla="*/ 734 w 734"/>
                  <a:gd name="T7" fmla="*/ 186 h 365"/>
                  <a:gd name="T8" fmla="*/ 563 w 734"/>
                  <a:gd name="T9" fmla="*/ 0 h 365"/>
                  <a:gd name="T10" fmla="*/ 0 w 734"/>
                  <a:gd name="T11" fmla="*/ 0 h 365"/>
                </a:gdLst>
                <a:ahLst/>
                <a:cxnLst>
                  <a:cxn ang="0">
                    <a:pos x="T0" y="T1"/>
                  </a:cxn>
                  <a:cxn ang="0">
                    <a:pos x="T2" y="T3"/>
                  </a:cxn>
                  <a:cxn ang="0">
                    <a:pos x="T4" y="T5"/>
                  </a:cxn>
                  <a:cxn ang="0">
                    <a:pos x="T6" y="T7"/>
                  </a:cxn>
                  <a:cxn ang="0">
                    <a:pos x="T8" y="T9"/>
                  </a:cxn>
                  <a:cxn ang="0">
                    <a:pos x="T10" y="T11"/>
                  </a:cxn>
                </a:cxnLst>
                <a:rect l="0" t="0" r="r" b="b"/>
                <a:pathLst>
                  <a:path w="734" h="365">
                    <a:moveTo>
                      <a:pt x="0" y="0"/>
                    </a:moveTo>
                    <a:lnTo>
                      <a:pt x="0" y="365"/>
                    </a:lnTo>
                    <a:lnTo>
                      <a:pt x="563" y="365"/>
                    </a:lnTo>
                    <a:lnTo>
                      <a:pt x="734" y="186"/>
                    </a:lnTo>
                    <a:lnTo>
                      <a:pt x="563" y="0"/>
                    </a:lnTo>
                    <a:lnTo>
                      <a:pt x="0" y="0"/>
                    </a:lnTo>
                    <a:close/>
                  </a:path>
                </a:pathLst>
              </a:custGeom>
              <a:solidFill>
                <a:schemeClr val="accent1"/>
              </a:solidFill>
              <a:ln w="28575">
                <a:solidFill>
                  <a:srgbClr val="000000"/>
                </a:solidFill>
                <a:prstDash val="solid"/>
                <a:round/>
                <a:headEnd/>
                <a:tailEnd/>
              </a:ln>
            </p:spPr>
            <p:txBody>
              <a:bodyPr vert="horz" wrap="square" lIns="91440" tIns="45720" rIns="91440" bIns="45720" numCol="1" anchor="ctr" anchorCtr="0" compatLnSpc="1">
                <a:prstTxWarp prst="textNoShape">
                  <a:avLst/>
                </a:prstTxWarp>
              </a:bodyPr>
              <a:lstStyle/>
              <a:p>
                <a:pPr algn="ctr"/>
                <a:r>
                  <a:rPr lang="en-US" b="1" dirty="0">
                    <a:solidFill>
                      <a:schemeClr val="bg1"/>
                    </a:solidFill>
                  </a:rPr>
                  <a:t>ADC</a:t>
                </a:r>
              </a:p>
            </p:txBody>
          </p:sp>
        </p:grpSp>
        <p:cxnSp>
          <p:nvCxnSpPr>
            <p:cNvPr id="23" name="Straight Connector 22">
              <a:extLst>
                <a:ext uri="{FF2B5EF4-FFF2-40B4-BE49-F238E27FC236}">
                  <a16:creationId xmlns:a16="http://schemas.microsoft.com/office/drawing/2014/main" id="{70AC7175-D9D0-4B43-8828-865D681C2D10}"/>
                </a:ext>
              </a:extLst>
            </p:cNvPr>
            <p:cNvCxnSpPr>
              <a:cxnSpLocks/>
            </p:cNvCxnSpPr>
            <p:nvPr/>
          </p:nvCxnSpPr>
          <p:spPr>
            <a:xfrm rot="5400000">
              <a:off x="4642435" y="3152125"/>
              <a:ext cx="304800" cy="0"/>
            </a:xfrm>
            <a:prstGeom prst="line">
              <a:avLst/>
            </a:prstGeom>
            <a:ln w="38100">
              <a:solidFill>
                <a:schemeClr val="tx2"/>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38CC1457-AB45-F646-8651-CE46CB8ADE10}"/>
                </a:ext>
              </a:extLst>
            </p:cNvPr>
            <p:cNvCxnSpPr>
              <a:cxnSpLocks/>
            </p:cNvCxnSpPr>
            <p:nvPr/>
          </p:nvCxnSpPr>
          <p:spPr>
            <a:xfrm rot="5400000">
              <a:off x="4644713" y="4014299"/>
              <a:ext cx="304800" cy="0"/>
            </a:xfrm>
            <a:prstGeom prst="line">
              <a:avLst/>
            </a:prstGeom>
            <a:ln w="38100">
              <a:solidFill>
                <a:schemeClr val="tx2"/>
              </a:solidFill>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E2D51512-C58F-8D4D-B95E-54F43ABBA37D}"/>
                </a:ext>
              </a:extLst>
            </p:cNvPr>
            <p:cNvSpPr txBox="1"/>
            <p:nvPr/>
          </p:nvSpPr>
          <p:spPr>
            <a:xfrm>
              <a:off x="4506415" y="4153278"/>
              <a:ext cx="675185" cy="369332"/>
            </a:xfrm>
            <a:prstGeom prst="rect">
              <a:avLst/>
            </a:prstGeom>
            <a:noFill/>
          </p:spPr>
          <p:txBody>
            <a:bodyPr wrap="none" rtlCol="0">
              <a:spAutoFit/>
            </a:bodyPr>
            <a:lstStyle/>
            <a:p>
              <a:r>
                <a:rPr lang="en-US" dirty="0"/>
                <a:t>clock</a:t>
              </a:r>
            </a:p>
          </p:txBody>
        </p:sp>
        <p:sp>
          <p:nvSpPr>
            <p:cNvPr id="26" name="TextBox 25">
              <a:extLst>
                <a:ext uri="{FF2B5EF4-FFF2-40B4-BE49-F238E27FC236}">
                  <a16:creationId xmlns:a16="http://schemas.microsoft.com/office/drawing/2014/main" id="{5BEF491D-E72D-454F-A2F6-5EE6926A3003}"/>
                </a:ext>
              </a:extLst>
            </p:cNvPr>
            <p:cNvSpPr txBox="1"/>
            <p:nvPr/>
          </p:nvSpPr>
          <p:spPr>
            <a:xfrm>
              <a:off x="4615419" y="2552721"/>
              <a:ext cx="566181" cy="369332"/>
            </a:xfrm>
            <a:prstGeom prst="rect">
              <a:avLst/>
            </a:prstGeom>
            <a:noFill/>
          </p:spPr>
          <p:txBody>
            <a:bodyPr wrap="none" rtlCol="0">
              <a:spAutoFit/>
            </a:bodyPr>
            <a:lstStyle/>
            <a:p>
              <a:r>
                <a:rPr lang="en-US" dirty="0"/>
                <a:t>V</a:t>
              </a:r>
              <a:r>
                <a:rPr lang="en-US" baseline="-25000" dirty="0"/>
                <a:t>REF</a:t>
              </a:r>
            </a:p>
          </p:txBody>
        </p:sp>
      </p:grpSp>
      <p:sp>
        <p:nvSpPr>
          <p:cNvPr id="30" name="TextBox 29">
            <a:extLst>
              <a:ext uri="{FF2B5EF4-FFF2-40B4-BE49-F238E27FC236}">
                <a16:creationId xmlns:a16="http://schemas.microsoft.com/office/drawing/2014/main" id="{16C910EF-B0E0-E349-B8D2-5905D6112482}"/>
              </a:ext>
            </a:extLst>
          </p:cNvPr>
          <p:cNvSpPr txBox="1"/>
          <p:nvPr/>
        </p:nvSpPr>
        <p:spPr>
          <a:xfrm>
            <a:off x="1266694" y="2565373"/>
            <a:ext cx="639919" cy="369332"/>
          </a:xfrm>
          <a:prstGeom prst="rect">
            <a:avLst/>
          </a:prstGeom>
          <a:noFill/>
        </p:spPr>
        <p:txBody>
          <a:bodyPr wrap="none" rtlCol="0">
            <a:spAutoFit/>
          </a:bodyPr>
          <a:lstStyle/>
          <a:p>
            <a:r>
              <a:rPr lang="en-US" dirty="0" err="1"/>
              <a:t>V</a:t>
            </a:r>
            <a:r>
              <a:rPr lang="en-US" baseline="-25000" dirty="0" err="1"/>
              <a:t>input</a:t>
            </a:r>
            <a:endParaRPr lang="en-US" baseline="-25000" dirty="0"/>
          </a:p>
        </p:txBody>
      </p:sp>
      <p:sp>
        <p:nvSpPr>
          <p:cNvPr id="8" name="TextBox 7">
            <a:extLst>
              <a:ext uri="{FF2B5EF4-FFF2-40B4-BE49-F238E27FC236}">
                <a16:creationId xmlns:a16="http://schemas.microsoft.com/office/drawing/2014/main" id="{4AC55DE5-4A4D-F847-B252-21E6BF126A09}"/>
              </a:ext>
            </a:extLst>
          </p:cNvPr>
          <p:cNvSpPr txBox="1"/>
          <p:nvPr/>
        </p:nvSpPr>
        <p:spPr>
          <a:xfrm>
            <a:off x="3733800" y="3352800"/>
            <a:ext cx="4191000" cy="923330"/>
          </a:xfrm>
          <a:prstGeom prst="rect">
            <a:avLst/>
          </a:prstGeom>
          <a:noFill/>
        </p:spPr>
        <p:txBody>
          <a:bodyPr wrap="square" rtlCol="0">
            <a:spAutoFit/>
          </a:bodyPr>
          <a:lstStyle/>
          <a:p>
            <a:pPr marL="285750" indent="-285750">
              <a:buClr>
                <a:schemeClr val="tx1"/>
              </a:buClr>
              <a:buFont typeface="Arial" panose="020B0604020202020204" pitchFamily="34" charset="0"/>
              <a:buChar char="•"/>
            </a:pPr>
            <a:r>
              <a:rPr lang="en-US" b="1" dirty="0">
                <a:solidFill>
                  <a:srgbClr val="0000FF"/>
                </a:solidFill>
              </a:rPr>
              <a:t>N</a:t>
            </a:r>
            <a:r>
              <a:rPr lang="en-US"/>
              <a:t>: resolution</a:t>
            </a:r>
            <a:endParaRPr lang="en-US" dirty="0"/>
          </a:p>
          <a:p>
            <a:pPr marL="285750" indent="-285750">
              <a:buClr>
                <a:schemeClr val="tx1"/>
              </a:buClr>
              <a:buFont typeface="Arial" panose="020B0604020202020204" pitchFamily="34" charset="0"/>
              <a:buChar char="•"/>
            </a:pPr>
            <a:r>
              <a:rPr lang="en-US" b="1" dirty="0">
                <a:solidFill>
                  <a:srgbClr val="0000FF"/>
                </a:solidFill>
              </a:rPr>
              <a:t>V</a:t>
            </a:r>
            <a:r>
              <a:rPr lang="en-US" b="1" baseline="-25000" dirty="0">
                <a:solidFill>
                  <a:srgbClr val="0000FF"/>
                </a:solidFill>
              </a:rPr>
              <a:t>REF</a:t>
            </a:r>
            <a:r>
              <a:rPr lang="en-US" dirty="0"/>
              <a:t>: the maximum input voltage that can be converted by the ADC</a:t>
            </a:r>
          </a:p>
        </p:txBody>
      </p:sp>
      <p:grpSp>
        <p:nvGrpSpPr>
          <p:cNvPr id="14" name="Group 13">
            <a:extLst>
              <a:ext uri="{FF2B5EF4-FFF2-40B4-BE49-F238E27FC236}">
                <a16:creationId xmlns:a16="http://schemas.microsoft.com/office/drawing/2014/main" id="{DA042CF8-08B6-3D49-9266-1A61F57AE9C3}"/>
              </a:ext>
            </a:extLst>
          </p:cNvPr>
          <p:cNvGrpSpPr/>
          <p:nvPr/>
        </p:nvGrpSpPr>
        <p:grpSpPr>
          <a:xfrm>
            <a:off x="762000" y="4724400"/>
            <a:ext cx="7314233" cy="1218158"/>
            <a:chOff x="762000" y="4724400"/>
            <a:chExt cx="7314233" cy="1218158"/>
          </a:xfrm>
        </p:grpSpPr>
        <p:sp>
          <p:nvSpPr>
            <p:cNvPr id="13" name="TextBox 12">
              <a:extLst>
                <a:ext uri="{FF2B5EF4-FFF2-40B4-BE49-F238E27FC236}">
                  <a16:creationId xmlns:a16="http://schemas.microsoft.com/office/drawing/2014/main" id="{F6DBE9BA-78B8-D447-B7B9-25A7735C0E9E}"/>
                </a:ext>
              </a:extLst>
            </p:cNvPr>
            <p:cNvSpPr txBox="1"/>
            <p:nvPr/>
          </p:nvSpPr>
          <p:spPr>
            <a:xfrm>
              <a:off x="762000" y="4724400"/>
              <a:ext cx="4784771" cy="369332"/>
            </a:xfrm>
            <a:prstGeom prst="rect">
              <a:avLst/>
            </a:prstGeom>
            <a:noFill/>
          </p:spPr>
          <p:txBody>
            <a:bodyPr wrap="none" rtlCol="0">
              <a:spAutoFit/>
            </a:bodyPr>
            <a:lstStyle/>
            <a:p>
              <a:r>
                <a:rPr lang="en-US" dirty="0"/>
                <a:t>Example:  for 10-bit ADC,  </a:t>
              </a:r>
              <a:r>
                <a:rPr lang="en-US" dirty="0" err="1"/>
                <a:t>V</a:t>
              </a:r>
              <a:r>
                <a:rPr lang="en-US" baseline="-25000" dirty="0" err="1"/>
                <a:t>input</a:t>
              </a:r>
              <a:r>
                <a:rPr lang="en-US" dirty="0"/>
                <a:t> = </a:t>
              </a:r>
              <a:r>
                <a:rPr lang="en-US" dirty="0">
                  <a:latin typeface="Consolas" panose="020B0609020204030204" pitchFamily="49" charset="0"/>
                  <a:cs typeface="Consolas" panose="020B0609020204030204" pitchFamily="49" charset="0"/>
                </a:rPr>
                <a:t>1</a:t>
              </a:r>
              <a:r>
                <a:rPr lang="en-US" dirty="0"/>
                <a:t>V,  V</a:t>
              </a:r>
              <a:r>
                <a:rPr lang="en-US" baseline="-25000" dirty="0"/>
                <a:t>REF</a:t>
              </a:r>
              <a:r>
                <a:rPr lang="en-US" dirty="0"/>
                <a:t> = </a:t>
              </a:r>
              <a:r>
                <a:rPr lang="en-US" dirty="0">
                  <a:latin typeface="Consolas" panose="020B0609020204030204" pitchFamily="49" charset="0"/>
                  <a:cs typeface="Consolas" panose="020B0609020204030204" pitchFamily="49" charset="0"/>
                </a:rPr>
                <a:t>5</a:t>
              </a:r>
              <a:r>
                <a:rPr lang="en-US" dirty="0"/>
                <a:t>V</a:t>
              </a:r>
            </a:p>
          </p:txBody>
        </p:sp>
        <mc:AlternateContent xmlns:mc="http://schemas.openxmlformats.org/markup-compatibility/2006" xmlns:a14="http://schemas.microsoft.com/office/drawing/2010/main">
          <mc:Choice Requires="a14">
            <p:sp>
              <p:nvSpPr>
                <p:cNvPr id="34" name="Rectangle 33">
                  <a:extLst>
                    <a:ext uri="{FF2B5EF4-FFF2-40B4-BE49-F238E27FC236}">
                      <a16:creationId xmlns:a16="http://schemas.microsoft.com/office/drawing/2014/main" id="{A2198CCF-3B2B-D34A-BD45-07998311DDA4}"/>
                    </a:ext>
                  </a:extLst>
                </p:cNvPr>
                <p:cNvSpPr/>
                <p:nvPr/>
              </p:nvSpPr>
              <p:spPr>
                <a:xfrm>
                  <a:off x="1243913" y="5323927"/>
                  <a:ext cx="6832320" cy="61863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0" i="1" smtClean="0">
                            <a:solidFill>
                              <a:srgbClr val="C00000"/>
                            </a:solidFill>
                            <a:latin typeface="Cambria Math" panose="02040503050406030204" pitchFamily="18" charset="0"/>
                          </a:rPr>
                          <m:t>𝐴𝐷𝐶</m:t>
                        </m:r>
                        <m:r>
                          <a:rPr lang="en-US" b="0" i="1" smtClean="0">
                            <a:solidFill>
                              <a:srgbClr val="C00000"/>
                            </a:solidFill>
                            <a:latin typeface="Cambria Math" panose="02040503050406030204" pitchFamily="18" charset="0"/>
                          </a:rPr>
                          <m:t> </m:t>
                        </m:r>
                        <m:r>
                          <a:rPr lang="en-US" b="0" i="1" smtClean="0">
                            <a:solidFill>
                              <a:srgbClr val="C00000"/>
                            </a:solidFill>
                            <a:latin typeface="Cambria Math" panose="02040503050406030204" pitchFamily="18" charset="0"/>
                          </a:rPr>
                          <m:t>𝑂𝑢𝑡𝑝𝑢𝑡</m:t>
                        </m:r>
                        <m:r>
                          <a:rPr lang="en-US" i="1" smtClean="0">
                            <a:solidFill>
                              <a:srgbClr val="C00000"/>
                            </a:solidFill>
                            <a:latin typeface="Cambria Math"/>
                          </a:rPr>
                          <m:t>= </m:t>
                        </m:r>
                        <m:r>
                          <a:rPr lang="en-US" i="1" smtClean="0">
                            <a:solidFill>
                              <a:srgbClr val="C00000"/>
                            </a:solidFill>
                            <a:latin typeface="Cambria Math"/>
                          </a:rPr>
                          <m:t>𝑟𝑜𝑢𝑛𝑑</m:t>
                        </m:r>
                        <m:d>
                          <m:dPr>
                            <m:ctrlPr>
                              <a:rPr lang="en-US" i="1">
                                <a:solidFill>
                                  <a:srgbClr val="C00000"/>
                                </a:solidFill>
                                <a:latin typeface="Cambria Math" panose="02040503050406030204" pitchFamily="18" charset="0"/>
                              </a:rPr>
                            </m:ctrlPr>
                          </m:dPr>
                          <m:e>
                            <m:r>
                              <a:rPr lang="en-US" i="1" smtClean="0">
                                <a:solidFill>
                                  <a:srgbClr val="C00000"/>
                                </a:solidFill>
                                <a:latin typeface="Cambria Math" panose="02040503050406030204" pitchFamily="18" charset="0"/>
                              </a:rPr>
                              <m:t>1</m:t>
                            </m:r>
                            <m:r>
                              <a:rPr lang="en-US" b="0" i="1" smtClean="0">
                                <a:solidFill>
                                  <a:srgbClr val="C00000"/>
                                </a:solidFill>
                                <a:latin typeface="Cambria Math" panose="02040503050406030204" pitchFamily="18" charset="0"/>
                              </a:rPr>
                              <m:t>023</m:t>
                            </m:r>
                            <m:r>
                              <a:rPr lang="en-US" b="0" i="1" smtClean="0">
                                <a:solidFill>
                                  <a:srgbClr val="C00000"/>
                                </a:solidFill>
                                <a:latin typeface="Cambria Math" panose="02040503050406030204" pitchFamily="18" charset="0"/>
                                <a:ea typeface="Cambria Math" panose="02040503050406030204" pitchFamily="18" charset="0"/>
                              </a:rPr>
                              <m:t>×</m:t>
                            </m:r>
                            <m:f>
                              <m:fPr>
                                <m:ctrlPr>
                                  <a:rPr lang="en-US" i="1">
                                    <a:solidFill>
                                      <a:srgbClr val="C00000"/>
                                    </a:solidFill>
                                    <a:latin typeface="Cambria Math" panose="02040503050406030204" pitchFamily="18" charset="0"/>
                                  </a:rPr>
                                </m:ctrlPr>
                              </m:fPr>
                              <m:num>
                                <m:r>
                                  <a:rPr lang="en-US" i="1" smtClean="0">
                                    <a:solidFill>
                                      <a:srgbClr val="C00000"/>
                                    </a:solidFill>
                                    <a:latin typeface="Cambria Math" panose="02040503050406030204" pitchFamily="18" charset="0"/>
                                  </a:rPr>
                                  <m:t>1</m:t>
                                </m:r>
                              </m:num>
                              <m:den>
                                <m:r>
                                  <a:rPr lang="en-US" b="0" i="1" smtClean="0">
                                    <a:solidFill>
                                      <a:srgbClr val="C00000"/>
                                    </a:solidFill>
                                    <a:latin typeface="Cambria Math" panose="02040503050406030204" pitchFamily="18" charset="0"/>
                                  </a:rPr>
                                  <m:t>5</m:t>
                                </m:r>
                              </m:den>
                            </m:f>
                          </m:e>
                        </m:d>
                        <m:r>
                          <a:rPr lang="en-US" b="0" i="1" smtClean="0">
                            <a:solidFill>
                              <a:srgbClr val="C00000"/>
                            </a:solidFill>
                            <a:latin typeface="Cambria Math" panose="02040503050406030204" pitchFamily="18" charset="0"/>
                          </a:rPr>
                          <m:t>=</m:t>
                        </m:r>
                        <m:r>
                          <a:rPr lang="en-US" b="0" i="1" smtClean="0">
                            <a:solidFill>
                              <a:srgbClr val="C00000"/>
                            </a:solidFill>
                            <a:latin typeface="Cambria Math" panose="02040503050406030204" pitchFamily="18" charset="0"/>
                          </a:rPr>
                          <m:t>𝑟𝑜𝑢𝑛𝑑</m:t>
                        </m:r>
                        <m:d>
                          <m:dPr>
                            <m:ctrlPr>
                              <a:rPr lang="en-US" b="0" i="1" smtClean="0">
                                <a:solidFill>
                                  <a:srgbClr val="C00000"/>
                                </a:solidFill>
                                <a:latin typeface="Cambria Math" panose="02040503050406030204" pitchFamily="18" charset="0"/>
                              </a:rPr>
                            </m:ctrlPr>
                          </m:dPr>
                          <m:e>
                            <m:r>
                              <a:rPr lang="en-US" b="0" i="1" smtClean="0">
                                <a:solidFill>
                                  <a:srgbClr val="C00000"/>
                                </a:solidFill>
                                <a:latin typeface="Cambria Math" panose="02040503050406030204" pitchFamily="18" charset="0"/>
                              </a:rPr>
                              <m:t>204.6</m:t>
                            </m:r>
                          </m:e>
                        </m:d>
                        <m:r>
                          <a:rPr lang="en-US" b="0" i="1" smtClean="0">
                            <a:solidFill>
                              <a:srgbClr val="C00000"/>
                            </a:solidFill>
                            <a:latin typeface="Cambria Math" panose="02040503050406030204" pitchFamily="18" charset="0"/>
                          </a:rPr>
                          <m:t>=205=0</m:t>
                        </m:r>
                        <m:r>
                          <a:rPr lang="en-US" b="0" i="1" smtClean="0">
                            <a:solidFill>
                              <a:srgbClr val="C00000"/>
                            </a:solidFill>
                            <a:latin typeface="Cambria Math" panose="02040503050406030204" pitchFamily="18" charset="0"/>
                          </a:rPr>
                          <m:t>𝑥𝐶𝐷</m:t>
                        </m:r>
                      </m:oMath>
                    </m:oMathPara>
                  </a14:m>
                  <a:endParaRPr lang="en-US" dirty="0">
                    <a:solidFill>
                      <a:srgbClr val="C00000"/>
                    </a:solidFill>
                  </a:endParaRPr>
                </a:p>
              </p:txBody>
            </p:sp>
          </mc:Choice>
          <mc:Fallback xmlns="">
            <p:sp>
              <p:nvSpPr>
                <p:cNvPr id="34" name="Rectangle 33">
                  <a:extLst>
                    <a:ext uri="{FF2B5EF4-FFF2-40B4-BE49-F238E27FC236}">
                      <a16:creationId xmlns:a16="http://schemas.microsoft.com/office/drawing/2014/main" id="{A2198CCF-3B2B-D34A-BD45-07998311DDA4}"/>
                    </a:ext>
                  </a:extLst>
                </p:cNvPr>
                <p:cNvSpPr>
                  <a:spLocks noRot="1" noChangeAspect="1" noMove="1" noResize="1" noEditPoints="1" noAdjustHandles="1" noChangeArrowheads="1" noChangeShapeType="1" noTextEdit="1"/>
                </p:cNvSpPr>
                <p:nvPr/>
              </p:nvSpPr>
              <p:spPr>
                <a:xfrm>
                  <a:off x="1243913" y="5323927"/>
                  <a:ext cx="6832320" cy="618631"/>
                </a:xfrm>
                <a:prstGeom prst="rect">
                  <a:avLst/>
                </a:prstGeom>
                <a:blipFill>
                  <a:blip r:embed="rId4"/>
                  <a:stretch>
                    <a:fillRect b="-2000"/>
                  </a:stretch>
                </a:blipFill>
              </p:spPr>
              <p:txBody>
                <a:bodyPr/>
                <a:lstStyle/>
                <a:p>
                  <a:r>
                    <a:rPr lang="en-US">
                      <a:noFill/>
                    </a:rPr>
                    <a:t> </a:t>
                  </a:r>
                </a:p>
              </p:txBody>
            </p:sp>
          </mc:Fallback>
        </mc:AlternateContent>
      </p:grpSp>
    </p:spTree>
    <p:extLst>
      <p:ext uri="{BB962C8B-B14F-4D97-AF65-F5344CB8AC3E}">
        <p14:creationId xmlns:p14="http://schemas.microsoft.com/office/powerpoint/2010/main" val="2763030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ADC: Quantization Error</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4</a:t>
            </a:fld>
            <a:endParaRPr kumimoji="0" lang="en-US" dirty="0"/>
          </a:p>
        </p:txBody>
      </p:sp>
      <p:sp>
        <p:nvSpPr>
          <p:cNvPr id="7" name="Content Placeholder 6"/>
          <p:cNvSpPr>
            <a:spLocks noGrp="1"/>
          </p:cNvSpPr>
          <p:nvPr>
            <p:ph sz="quarter" idx="1"/>
          </p:nvPr>
        </p:nvSpPr>
        <p:spPr>
          <a:xfrm>
            <a:off x="348603" y="1219200"/>
            <a:ext cx="8229600" cy="762000"/>
          </a:xfrm>
        </p:spPr>
        <p:txBody>
          <a:bodyPr>
            <a:normAutofit/>
          </a:bodyPr>
          <a:lstStyle/>
          <a:p>
            <a:r>
              <a:rPr lang="en-US" sz="2000" dirty="0"/>
              <a:t>Resolution N:  number of binary bits in ADC output.</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898" y="2531835"/>
            <a:ext cx="4666224" cy="3499668"/>
          </a:xfrm>
          <a:prstGeom prst="rect">
            <a:avLst/>
          </a:prstGeom>
        </p:spPr>
      </p:pic>
      <mc:AlternateContent xmlns:mc="http://schemas.openxmlformats.org/markup-compatibility/2006" xmlns:a14="http://schemas.microsoft.com/office/drawing/2010/main">
        <mc:Choice Requires="a14">
          <p:sp>
            <p:nvSpPr>
              <p:cNvPr id="9" name="Rectangle 8"/>
              <p:cNvSpPr/>
              <p:nvPr/>
            </p:nvSpPr>
            <p:spPr>
              <a:xfrm>
                <a:off x="2057850" y="1577082"/>
                <a:ext cx="4676601" cy="80823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solidFill>
                            <a:srgbClr val="C00000"/>
                          </a:solidFill>
                          <a:latin typeface="Cambria Math"/>
                        </a:rPr>
                        <m:t>𝐷𝑖𝑔𝑖𝑡𝑎𝑙</m:t>
                      </m:r>
                      <m:r>
                        <a:rPr lang="en-US" i="1" smtClean="0">
                          <a:solidFill>
                            <a:srgbClr val="C00000"/>
                          </a:solidFill>
                          <a:latin typeface="Cambria Math"/>
                        </a:rPr>
                        <m:t> </m:t>
                      </m:r>
                      <m:r>
                        <a:rPr lang="en-US" i="1" smtClean="0">
                          <a:solidFill>
                            <a:srgbClr val="C00000"/>
                          </a:solidFill>
                          <a:latin typeface="Cambria Math"/>
                        </a:rPr>
                        <m:t>𝑅𝑒𝑠𝑢𝑙𝑡</m:t>
                      </m:r>
                      <m:r>
                        <a:rPr lang="en-US" i="1" smtClean="0">
                          <a:solidFill>
                            <a:srgbClr val="C00000"/>
                          </a:solidFill>
                          <a:latin typeface="Cambria Math"/>
                        </a:rPr>
                        <m:t>= </m:t>
                      </m:r>
                      <m:r>
                        <a:rPr lang="en-US" i="1" smtClean="0">
                          <a:solidFill>
                            <a:srgbClr val="C00000"/>
                          </a:solidFill>
                          <a:latin typeface="Cambria Math"/>
                        </a:rPr>
                        <m:t>𝑟𝑜𝑢𝑛𝑑</m:t>
                      </m:r>
                      <m:d>
                        <m:dPr>
                          <m:ctrlPr>
                            <a:rPr lang="en-US" i="1">
                              <a:solidFill>
                                <a:srgbClr val="C00000"/>
                              </a:solidFill>
                              <a:latin typeface="Cambria Math" panose="02040503050406030204" pitchFamily="18" charset="0"/>
                            </a:rPr>
                          </m:ctrlPr>
                        </m:dPr>
                        <m:e>
                          <m:sSup>
                            <m:sSupPr>
                              <m:ctrlPr>
                                <a:rPr lang="en-US" i="1">
                                  <a:solidFill>
                                    <a:srgbClr val="C00000"/>
                                  </a:solidFill>
                                  <a:latin typeface="Cambria Math" panose="02040503050406030204" pitchFamily="18" charset="0"/>
                                </a:rPr>
                              </m:ctrlPr>
                            </m:sSupPr>
                            <m:e>
                              <m:r>
                                <a:rPr lang="en-US" b="0" i="1" smtClean="0">
                                  <a:solidFill>
                                    <a:srgbClr val="C00000"/>
                                  </a:solidFill>
                                  <a:latin typeface="Cambria Math" panose="02040503050406030204" pitchFamily="18" charset="0"/>
                                </a:rPr>
                                <m:t>(</m:t>
                              </m:r>
                              <m:r>
                                <a:rPr lang="en-US" i="1">
                                  <a:solidFill>
                                    <a:srgbClr val="C00000"/>
                                  </a:solidFill>
                                  <a:latin typeface="Cambria Math"/>
                                </a:rPr>
                                <m:t>2</m:t>
                              </m:r>
                            </m:e>
                            <m:sup>
                              <m:r>
                                <a:rPr lang="en-US" b="0" i="1" smtClean="0">
                                  <a:solidFill>
                                    <a:srgbClr val="C00000"/>
                                  </a:solidFill>
                                  <a:latin typeface="Cambria Math" panose="02040503050406030204" pitchFamily="18" charset="0"/>
                                </a:rPr>
                                <m:t>𝑁</m:t>
                              </m:r>
                            </m:sup>
                          </m:sSup>
                          <m:r>
                            <a:rPr lang="en-US" b="0" i="1" smtClean="0">
                              <a:solidFill>
                                <a:srgbClr val="C00000"/>
                              </a:solidFill>
                              <a:latin typeface="Cambria Math" panose="02040503050406030204" pitchFamily="18" charset="0"/>
                            </a:rPr>
                            <m:t>−1)</m:t>
                          </m:r>
                          <m:r>
                            <a:rPr lang="en-US" i="1">
                              <a:solidFill>
                                <a:srgbClr val="C00000"/>
                              </a:solidFill>
                              <a:latin typeface="Cambria Math"/>
                            </a:rPr>
                            <m:t>×</m:t>
                          </m:r>
                          <m:f>
                            <m:fPr>
                              <m:ctrlPr>
                                <a:rPr lang="en-US" i="1">
                                  <a:solidFill>
                                    <a:srgbClr val="C00000"/>
                                  </a:solidFill>
                                  <a:latin typeface="Cambria Math" panose="02040503050406030204" pitchFamily="18" charset="0"/>
                                </a:rPr>
                              </m:ctrlPr>
                            </m:fPr>
                            <m:num>
                              <m:sSub>
                                <m:sSubPr>
                                  <m:ctrlPr>
                                    <a:rPr lang="en-US" i="1" smtClean="0">
                                      <a:solidFill>
                                        <a:srgbClr val="C00000"/>
                                      </a:solidFill>
                                      <a:latin typeface="Cambria Math" panose="02040503050406030204" pitchFamily="18" charset="0"/>
                                    </a:rPr>
                                  </m:ctrlPr>
                                </m:sSubPr>
                                <m:e>
                                  <m:r>
                                    <a:rPr lang="en-US" b="0" i="1" smtClean="0">
                                      <a:solidFill>
                                        <a:srgbClr val="C00000"/>
                                      </a:solidFill>
                                      <a:latin typeface="Cambria Math" panose="02040503050406030204" pitchFamily="18" charset="0"/>
                                    </a:rPr>
                                    <m:t>𝑉</m:t>
                                  </m:r>
                                </m:e>
                                <m:sub>
                                  <m:r>
                                    <a:rPr lang="en-US" b="0" i="1" smtClean="0">
                                      <a:solidFill>
                                        <a:srgbClr val="C00000"/>
                                      </a:solidFill>
                                      <a:latin typeface="Cambria Math" panose="02040503050406030204" pitchFamily="18" charset="0"/>
                                    </a:rPr>
                                    <m:t>𝑖𝑛𝑝𝑢𝑡</m:t>
                                  </m:r>
                                </m:sub>
                              </m:sSub>
                            </m:num>
                            <m:den>
                              <m:sSub>
                                <m:sSubPr>
                                  <m:ctrlPr>
                                    <a:rPr lang="en-US" i="1">
                                      <a:solidFill>
                                        <a:srgbClr val="C00000"/>
                                      </a:solidFill>
                                      <a:latin typeface="Cambria Math" panose="02040503050406030204" pitchFamily="18" charset="0"/>
                                    </a:rPr>
                                  </m:ctrlPr>
                                </m:sSubPr>
                                <m:e>
                                  <m:r>
                                    <a:rPr lang="en-US" i="1">
                                      <a:solidFill>
                                        <a:srgbClr val="C00000"/>
                                      </a:solidFill>
                                      <a:latin typeface="Cambria Math"/>
                                    </a:rPr>
                                    <m:t>𝑉</m:t>
                                  </m:r>
                                </m:e>
                                <m:sub>
                                  <m:r>
                                    <a:rPr lang="en-US" i="1">
                                      <a:solidFill>
                                        <a:srgbClr val="C00000"/>
                                      </a:solidFill>
                                      <a:latin typeface="Cambria Math"/>
                                    </a:rPr>
                                    <m:t>𝑅𝐸𝐹</m:t>
                                  </m:r>
                                </m:sub>
                              </m:sSub>
                            </m:den>
                          </m:f>
                        </m:e>
                      </m:d>
                    </m:oMath>
                  </m:oMathPara>
                </a14:m>
                <a:endParaRPr lang="en-US" dirty="0">
                  <a:solidFill>
                    <a:srgbClr val="C00000"/>
                  </a:solidFill>
                </a:endParaRPr>
              </a:p>
            </p:txBody>
          </p:sp>
        </mc:Choice>
        <mc:Fallback xmlns="">
          <p:sp>
            <p:nvSpPr>
              <p:cNvPr id="9" name="Rectangle 8"/>
              <p:cNvSpPr>
                <a:spLocks noRot="1" noChangeAspect="1" noMove="1" noResize="1" noEditPoints="1" noAdjustHandles="1" noChangeArrowheads="1" noChangeShapeType="1" noTextEdit="1"/>
              </p:cNvSpPr>
              <p:nvPr/>
            </p:nvSpPr>
            <p:spPr>
              <a:xfrm>
                <a:off x="2057850" y="1577082"/>
                <a:ext cx="4676601" cy="808235"/>
              </a:xfrm>
              <a:prstGeom prst="rect">
                <a:avLst/>
              </a:prstGeom>
              <a:blipFill>
                <a:blip r:embed="rId4"/>
                <a:stretch>
                  <a:fillRect/>
                </a:stretch>
              </a:blipFill>
            </p:spPr>
            <p:txBody>
              <a:bodyPr/>
              <a:lstStyle/>
              <a:p>
                <a:r>
                  <a:rPr lang="en-US">
                    <a:noFill/>
                  </a:rPr>
                  <a:t> </a:t>
                </a:r>
              </a:p>
            </p:txBody>
          </p:sp>
        </mc:Fallback>
      </mc:AlternateContent>
      <p:grpSp>
        <p:nvGrpSpPr>
          <p:cNvPr id="10" name="Group 9">
            <a:extLst>
              <a:ext uri="{FF2B5EF4-FFF2-40B4-BE49-F238E27FC236}">
                <a16:creationId xmlns:a16="http://schemas.microsoft.com/office/drawing/2014/main" id="{FA69F270-FD77-A643-9C9F-7759660EC447}"/>
              </a:ext>
            </a:extLst>
          </p:cNvPr>
          <p:cNvGrpSpPr/>
          <p:nvPr/>
        </p:nvGrpSpPr>
        <p:grpSpPr>
          <a:xfrm>
            <a:off x="1940730" y="4243960"/>
            <a:ext cx="721672" cy="963433"/>
            <a:chOff x="1837094" y="4243960"/>
            <a:chExt cx="721672" cy="963433"/>
          </a:xfrm>
        </p:grpSpPr>
        <p:cxnSp>
          <p:nvCxnSpPr>
            <p:cNvPr id="11" name="Straight Connector 10"/>
            <p:cNvCxnSpPr/>
            <p:nvPr/>
          </p:nvCxnSpPr>
          <p:spPr>
            <a:xfrm>
              <a:off x="2068047" y="4243960"/>
              <a:ext cx="0" cy="60960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2339803" y="4243960"/>
              <a:ext cx="0" cy="60960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2057850" y="4777360"/>
              <a:ext cx="280161" cy="0"/>
            </a:xfrm>
            <a:prstGeom prst="line">
              <a:avLst/>
            </a:prstGeom>
            <a:ln w="19050">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837094" y="4838061"/>
              <a:ext cx="721672" cy="369332"/>
            </a:xfrm>
            <a:prstGeom prst="rect">
              <a:avLst/>
            </a:prstGeom>
            <a:noFill/>
            <a:ln w="19050">
              <a:noFill/>
            </a:ln>
          </p:spPr>
          <p:txBody>
            <a:bodyPr wrap="none" rtlCol="0">
              <a:spAutoFit/>
            </a:bodyPr>
            <a:lstStyle/>
            <a:p>
              <a:r>
                <a:rPr lang="en-US" dirty="0">
                  <a:solidFill>
                    <a:srgbClr val="FF0000"/>
                  </a:solidFill>
                  <a:latin typeface="Calibri"/>
                </a:rPr>
                <a:t>½ LSB</a:t>
              </a:r>
              <a:endParaRPr lang="en-US" dirty="0">
                <a:solidFill>
                  <a:srgbClr val="FF0000"/>
                </a:solidFill>
              </a:endParaRPr>
            </a:p>
          </p:txBody>
        </p:sp>
      </p:grpSp>
      <mc:AlternateContent xmlns:mc="http://schemas.openxmlformats.org/markup-compatibility/2006" xmlns:a14="http://schemas.microsoft.com/office/drawing/2010/main">
        <mc:Choice Requires="a14">
          <p:sp>
            <p:nvSpPr>
              <p:cNvPr id="35" name="Rectangle 34"/>
              <p:cNvSpPr/>
              <p:nvPr/>
            </p:nvSpPr>
            <p:spPr>
              <a:xfrm>
                <a:off x="4811083" y="2638561"/>
                <a:ext cx="3242554" cy="1024576"/>
              </a:xfrm>
              <a:prstGeom prst="rect">
                <a:avLst/>
              </a:prstGeom>
            </p:spPr>
            <p:txBody>
              <a:bodyPr wrap="none">
                <a:spAutoFit/>
              </a:bodyPr>
              <a:lstStyle/>
              <a:p>
                <a:r>
                  <a:rPr lang="en-US" dirty="0">
                    <a:latin typeface="Calibri"/>
                  </a:rPr>
                  <a:t>Least significant bit (LSB) voltage</a:t>
                </a:r>
              </a:p>
              <a:p>
                <a:endParaRPr lang="en-US" sz="900" dirty="0">
                  <a:latin typeface="Calibri"/>
                </a:endParaRP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ea typeface="Cambria Math" panose="02040503050406030204" pitchFamily="18" charset="0"/>
                        </a:rPr>
                        <m:t>𝐿𝑆𝐵</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𝑉</m:t>
                              </m:r>
                            </m:e>
                            <m:sub>
                              <m:r>
                                <a:rPr lang="en-US" b="0" i="1" smtClean="0">
                                  <a:latin typeface="Cambria Math" panose="02040503050406030204" pitchFamily="18" charset="0"/>
                                  <a:ea typeface="Cambria Math" panose="02040503050406030204" pitchFamily="18" charset="0"/>
                                </a:rPr>
                                <m:t>𝑅𝐸𝐹</m:t>
                              </m:r>
                            </m:sub>
                          </m:sSub>
                        </m:num>
                        <m:den>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2</m:t>
                              </m:r>
                            </m:e>
                            <m:sup>
                              <m:r>
                                <a:rPr lang="en-US" b="0" i="1" smtClean="0">
                                  <a:latin typeface="Cambria Math" panose="02040503050406030204" pitchFamily="18" charset="0"/>
                                  <a:ea typeface="Cambria Math" panose="02040503050406030204" pitchFamily="18" charset="0"/>
                                </a:rPr>
                                <m:t>𝑁</m:t>
                              </m:r>
                            </m:sup>
                          </m:sSup>
                          <m:r>
                            <a:rPr lang="en-US" b="0" i="1" smtClean="0">
                              <a:latin typeface="Cambria Math" panose="02040503050406030204" pitchFamily="18" charset="0"/>
                              <a:ea typeface="Cambria Math" panose="02040503050406030204" pitchFamily="18" charset="0"/>
                            </a:rPr>
                            <m:t>−1</m:t>
                          </m:r>
                        </m:den>
                      </m:f>
                    </m:oMath>
                  </m:oMathPara>
                </a14:m>
                <a:endParaRPr lang="en-US" dirty="0">
                  <a:latin typeface="Calibri"/>
                </a:endParaRPr>
              </a:p>
            </p:txBody>
          </p:sp>
        </mc:Choice>
        <mc:Fallback xmlns="">
          <p:sp>
            <p:nvSpPr>
              <p:cNvPr id="35" name="Rectangle 34"/>
              <p:cNvSpPr>
                <a:spLocks noRot="1" noChangeAspect="1" noMove="1" noResize="1" noEditPoints="1" noAdjustHandles="1" noChangeArrowheads="1" noChangeShapeType="1" noTextEdit="1"/>
              </p:cNvSpPr>
              <p:nvPr/>
            </p:nvSpPr>
            <p:spPr>
              <a:xfrm>
                <a:off x="4811083" y="2638561"/>
                <a:ext cx="3242554" cy="1024576"/>
              </a:xfrm>
              <a:prstGeom prst="rect">
                <a:avLst/>
              </a:prstGeom>
              <a:blipFill>
                <a:blip r:embed="rId5"/>
                <a:stretch>
                  <a:fillRect l="-1563" t="-2469" r="-391" b="-246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5AF97CFB-3EFB-3A4D-A523-81A5AC85908E}"/>
                  </a:ext>
                </a:extLst>
              </p:cNvPr>
              <p:cNvSpPr txBox="1"/>
              <p:nvPr/>
            </p:nvSpPr>
            <p:spPr>
              <a:xfrm>
                <a:off x="4765462" y="4301547"/>
                <a:ext cx="4217501" cy="2209451"/>
              </a:xfrm>
              <a:prstGeom prst="rect">
                <a:avLst/>
              </a:prstGeom>
              <a:noFill/>
            </p:spPr>
            <p:txBody>
              <a:bodyPr wrap="none" rtlCol="0">
                <a:spAutoFit/>
              </a:bodyPr>
              <a:lstStyle/>
              <a:p>
                <a:r>
                  <a:rPr lang="en-US" dirty="0"/>
                  <a:t>Example: 3-bit ADC and input range [0, 5V]</a:t>
                </a:r>
              </a:p>
              <a:p>
                <a:endParaRPr lang="en-US" sz="900" b="0" i="1" dirty="0">
                  <a:latin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rPr>
                        <m:t>𝑀𝑎𝑥</m:t>
                      </m:r>
                      <m:r>
                        <a:rPr lang="en-US" b="0" i="1" smtClean="0">
                          <a:latin typeface="Cambria Math" panose="02040503050406030204" pitchFamily="18" charset="0"/>
                        </a:rPr>
                        <m:t> </m:t>
                      </m:r>
                      <m:r>
                        <a:rPr lang="en-US" b="0" i="1" smtClean="0">
                          <a:latin typeface="Cambria Math" panose="02040503050406030204" pitchFamily="18" charset="0"/>
                        </a:rPr>
                        <m:t>𝑄𝑢𝑎𝑛𝑡𝑖𝑧𝑎𝑡𝑖𝑜𝑛</m:t>
                      </m:r>
                      <m:r>
                        <a:rPr lang="en-US" b="0" i="1" smtClean="0">
                          <a:latin typeface="Cambria Math"/>
                        </a:rPr>
                        <m:t> </m:t>
                      </m:r>
                      <m:r>
                        <a:rPr lang="en-US" b="0" i="1" smtClean="0">
                          <a:latin typeface="Cambria Math"/>
                        </a:rPr>
                        <m:t>𝐸𝑟𝑟𝑜𝑟</m:t>
                      </m:r>
                      <m:r>
                        <a:rPr lang="en-US" b="0" i="1" smtClean="0">
                          <a:latin typeface="Cambria Math"/>
                        </a:rPr>
                        <m:t>=± </m:t>
                      </m:r>
                      <m:f>
                        <m:fPr>
                          <m:ctrlPr>
                            <a:rPr lang="en-US" b="0" i="1" smtClean="0">
                              <a:latin typeface="Cambria Math" panose="02040503050406030204" pitchFamily="18" charset="0"/>
                            </a:rPr>
                          </m:ctrlPr>
                        </m:fPr>
                        <m:num>
                          <m:r>
                            <a:rPr lang="en-US" b="0" i="1" smtClean="0">
                              <a:latin typeface="Cambria Math"/>
                            </a:rPr>
                            <m:t>1</m:t>
                          </m:r>
                        </m:num>
                        <m:den>
                          <m:r>
                            <a:rPr lang="en-US" b="0" i="1" smtClean="0">
                              <a:latin typeface="Cambria Math"/>
                            </a:rPr>
                            <m:t>2</m:t>
                          </m:r>
                        </m:den>
                      </m:f>
                      <m:r>
                        <a:rPr lang="en-US" b="0" i="1" smtClean="0">
                          <a:latin typeface="Cambria Math" panose="02040503050406030204" pitchFamily="18" charset="0"/>
                        </a:rPr>
                        <m:t>𝐿𝑆𝐵</m:t>
                      </m:r>
                      <m:r>
                        <a:rPr lang="en-US" b="0" i="1" smtClean="0">
                          <a:latin typeface="Cambria Math" panose="02040503050406030204" pitchFamily="18" charset="0"/>
                          <a:ea typeface="Cambria Math"/>
                        </a:rPr>
                        <m:t> </m:t>
                      </m:r>
                    </m:oMath>
                  </m:oMathPara>
                </a14:m>
                <a:endParaRPr lang="en-US" b="0" i="1" dirty="0">
                  <a:latin typeface="Cambria Math" panose="02040503050406030204" pitchFamily="18" charset="0"/>
                  <a:ea typeface="Cambria Math"/>
                </a:endParaRPr>
              </a:p>
              <a:p>
                <a:endParaRPr lang="en-US" sz="1100" b="0" i="1" dirty="0">
                  <a:latin typeface="Cambria Math" panose="02040503050406030204" pitchFamily="18" charset="0"/>
                  <a:ea typeface="Cambria Math"/>
                </a:endParaRPr>
              </a:p>
              <a:p>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ea typeface="Cambria Math"/>
                        </a:rPr>
                        <m:t>                                         </m:t>
                      </m:r>
                      <m:r>
                        <a:rPr lang="en-US" b="0" i="1" smtClean="0">
                          <a:latin typeface="Cambria Math"/>
                          <a:ea typeface="Cambria Math"/>
                        </a:rPr>
                        <m:t>=</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a:rPr>
                          </m:ctrlPr>
                        </m:fPr>
                        <m:num>
                          <m:r>
                            <a:rPr lang="en-US" b="0" i="1" smtClean="0">
                              <a:latin typeface="Cambria Math" panose="02040503050406030204" pitchFamily="18" charset="0"/>
                              <a:ea typeface="Cambria Math"/>
                            </a:rPr>
                            <m:t>5</m:t>
                          </m:r>
                          <m:r>
                            <a:rPr lang="en-US" b="0" i="1" smtClean="0">
                              <a:latin typeface="Cambria Math"/>
                              <a:ea typeface="Cambria Math"/>
                            </a:rPr>
                            <m:t>𝑉</m:t>
                          </m:r>
                        </m:num>
                        <m:den>
                          <m:r>
                            <a:rPr lang="en-US" b="0" i="1" smtClean="0">
                              <a:latin typeface="Cambria Math"/>
                              <a:ea typeface="Cambria Math"/>
                            </a:rPr>
                            <m:t>2×</m:t>
                          </m:r>
                          <m:sSup>
                            <m:sSupPr>
                              <m:ctrlPr>
                                <a:rPr lang="en-US" b="0" i="1" smtClean="0">
                                  <a:latin typeface="Cambria Math" panose="02040503050406030204" pitchFamily="18" charset="0"/>
                                  <a:ea typeface="Cambria Math"/>
                                </a:rPr>
                              </m:ctrlPr>
                            </m:sSupPr>
                            <m:e>
                              <m:r>
                                <a:rPr lang="en-US" b="0" i="1" smtClean="0">
                                  <a:latin typeface="Cambria Math" panose="02040503050406030204" pitchFamily="18" charset="0"/>
                                  <a:ea typeface="Cambria Math"/>
                                </a:rPr>
                                <m:t>(</m:t>
                              </m:r>
                              <m:r>
                                <a:rPr lang="en-US" b="0" i="1" smtClean="0">
                                  <a:latin typeface="Cambria Math"/>
                                  <a:ea typeface="Cambria Math"/>
                                </a:rPr>
                                <m:t>2</m:t>
                              </m:r>
                            </m:e>
                            <m:sup>
                              <m:r>
                                <a:rPr lang="en-US" b="0" i="1" smtClean="0">
                                  <a:latin typeface="Cambria Math" panose="02040503050406030204" pitchFamily="18" charset="0"/>
                                  <a:ea typeface="Cambria Math"/>
                                </a:rPr>
                                <m:t>3</m:t>
                              </m:r>
                            </m:sup>
                          </m:sSup>
                          <m:r>
                            <a:rPr lang="en-US" b="0" i="1" smtClean="0">
                              <a:latin typeface="Cambria Math" panose="02040503050406030204" pitchFamily="18" charset="0"/>
                              <a:ea typeface="Cambria Math"/>
                            </a:rPr>
                            <m:t>−1)</m:t>
                          </m:r>
                        </m:den>
                      </m:f>
                    </m:oMath>
                  </m:oMathPara>
                </a14:m>
                <a:endParaRPr lang="en-US" b="0" i="1" dirty="0">
                  <a:latin typeface="Cambria Math" panose="02040503050406030204" pitchFamily="18" charset="0"/>
                  <a:ea typeface="Cambria Math"/>
                </a:endParaRPr>
              </a:p>
              <a:p>
                <a:endParaRPr lang="en-US" sz="1050" b="0" i="1" dirty="0">
                  <a:latin typeface="Cambria Math" panose="02040503050406030204" pitchFamily="18" charset="0"/>
                  <a:ea typeface="Cambria Math"/>
                </a:endParaRPr>
              </a:p>
              <a:p>
                <a:r>
                  <a:rPr lang="en-US" b="0" dirty="0">
                    <a:ea typeface="Cambria Math"/>
                  </a:rPr>
                  <a:t>                                 </a:t>
                </a:r>
                <a14:m>
                  <m:oMath xmlns:m="http://schemas.openxmlformats.org/officeDocument/2006/math">
                    <m:r>
                      <a:rPr lang="en-US" b="0" i="1" smtClean="0">
                        <a:latin typeface="Cambria Math"/>
                        <a:ea typeface="Cambria Math"/>
                      </a:rPr>
                      <m:t>=</m:t>
                    </m:r>
                    <m:r>
                      <a:rPr lang="en-US" b="0" i="1" smtClean="0">
                        <a:latin typeface="Cambria Math" panose="02040503050406030204" pitchFamily="18" charset="0"/>
                        <a:ea typeface="Cambria Math" panose="02040503050406030204" pitchFamily="18" charset="0"/>
                      </a:rPr>
                      <m:t>±</m:t>
                    </m:r>
                    <m:r>
                      <a:rPr lang="en-US" b="0" i="1" smtClean="0">
                        <a:latin typeface="Cambria Math"/>
                        <a:ea typeface="Cambria Math"/>
                      </a:rPr>
                      <m:t>0.</m:t>
                    </m:r>
                    <m:r>
                      <a:rPr lang="en-US" b="0" i="1" smtClean="0">
                        <a:latin typeface="Cambria Math" panose="02040503050406030204" pitchFamily="18" charset="0"/>
                        <a:ea typeface="Cambria Math"/>
                      </a:rPr>
                      <m:t>357 </m:t>
                    </m:r>
                    <m:r>
                      <a:rPr lang="en-US" b="0" i="1" smtClean="0">
                        <a:latin typeface="Cambria Math"/>
                        <a:ea typeface="Cambria Math"/>
                      </a:rPr>
                      <m:t>𝑉</m:t>
                    </m:r>
                  </m:oMath>
                </a14:m>
                <a:endParaRPr lang="en-US" dirty="0"/>
              </a:p>
            </p:txBody>
          </p:sp>
        </mc:Choice>
        <mc:Fallback xmlns="">
          <p:sp>
            <p:nvSpPr>
              <p:cNvPr id="20" name="TextBox 19">
                <a:extLst>
                  <a:ext uri="{FF2B5EF4-FFF2-40B4-BE49-F238E27FC236}">
                    <a16:creationId xmlns:a16="http://schemas.microsoft.com/office/drawing/2014/main" id="{5AF97CFB-3EFB-3A4D-A523-81A5AC85908E}"/>
                  </a:ext>
                </a:extLst>
              </p:cNvPr>
              <p:cNvSpPr txBox="1">
                <a:spLocks noRot="1" noChangeAspect="1" noMove="1" noResize="1" noEditPoints="1" noAdjustHandles="1" noChangeArrowheads="1" noChangeShapeType="1" noTextEdit="1"/>
              </p:cNvSpPr>
              <p:nvPr/>
            </p:nvSpPr>
            <p:spPr>
              <a:xfrm>
                <a:off x="4765462" y="4301547"/>
                <a:ext cx="4217501" cy="2209451"/>
              </a:xfrm>
              <a:prstGeom prst="rect">
                <a:avLst/>
              </a:prstGeom>
              <a:blipFill>
                <a:blip r:embed="rId6"/>
                <a:stretch>
                  <a:fillRect l="-901" t="-1143" r="-300" b="-1714"/>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4D0B8317-6D05-ED42-9785-E9256BF35347}"/>
              </a:ext>
            </a:extLst>
          </p:cNvPr>
          <p:cNvSpPr/>
          <p:nvPr/>
        </p:nvSpPr>
        <p:spPr>
          <a:xfrm>
            <a:off x="1036606" y="2453895"/>
            <a:ext cx="2901115" cy="369332"/>
          </a:xfrm>
          <a:prstGeom prst="rect">
            <a:avLst/>
          </a:prstGeom>
        </p:spPr>
        <p:txBody>
          <a:bodyPr wrap="none">
            <a:spAutoFit/>
          </a:bodyPr>
          <a:lstStyle/>
          <a:p>
            <a:r>
              <a:rPr lang="en-US" dirty="0"/>
              <a:t>Example:  Resolution = 3 bits</a:t>
            </a:r>
          </a:p>
        </p:txBody>
      </p:sp>
      <p:sp>
        <p:nvSpPr>
          <p:cNvPr id="19" name="Rectangle 18">
            <a:extLst>
              <a:ext uri="{FF2B5EF4-FFF2-40B4-BE49-F238E27FC236}">
                <a16:creationId xmlns:a16="http://schemas.microsoft.com/office/drawing/2014/main" id="{97899C04-537B-7447-AB19-08C863DAB809}"/>
              </a:ext>
            </a:extLst>
          </p:cNvPr>
          <p:cNvSpPr/>
          <p:nvPr/>
        </p:nvSpPr>
        <p:spPr>
          <a:xfrm>
            <a:off x="4765462" y="3797676"/>
            <a:ext cx="3331361" cy="369332"/>
          </a:xfrm>
          <a:prstGeom prst="rect">
            <a:avLst/>
          </a:prstGeom>
        </p:spPr>
        <p:txBody>
          <a:bodyPr wrap="none">
            <a:spAutoFit/>
          </a:bodyPr>
          <a:lstStyle/>
          <a:p>
            <a:r>
              <a:rPr lang="en-US" dirty="0">
                <a:solidFill>
                  <a:srgbClr val="C00000"/>
                </a:solidFill>
              </a:rPr>
              <a:t>Max quantization error = ±½ </a:t>
            </a:r>
            <a:r>
              <a:rPr lang="en-US" dirty="0">
                <a:solidFill>
                  <a:srgbClr val="C00000"/>
                </a:solidFill>
                <a:latin typeface="Calibri"/>
              </a:rPr>
              <a:t>LSB</a:t>
            </a:r>
          </a:p>
        </p:txBody>
      </p:sp>
      <p:grpSp>
        <p:nvGrpSpPr>
          <p:cNvPr id="32" name="Group 31">
            <a:extLst>
              <a:ext uri="{FF2B5EF4-FFF2-40B4-BE49-F238E27FC236}">
                <a16:creationId xmlns:a16="http://schemas.microsoft.com/office/drawing/2014/main" id="{414772F1-163D-C34C-AA36-4D05BAE974DE}"/>
              </a:ext>
            </a:extLst>
          </p:cNvPr>
          <p:cNvGrpSpPr/>
          <p:nvPr/>
        </p:nvGrpSpPr>
        <p:grpSpPr>
          <a:xfrm>
            <a:off x="2834681" y="3785986"/>
            <a:ext cx="736099" cy="947836"/>
            <a:chOff x="1926831" y="4243960"/>
            <a:chExt cx="736099" cy="947836"/>
          </a:xfrm>
        </p:grpSpPr>
        <p:cxnSp>
          <p:nvCxnSpPr>
            <p:cNvPr id="33" name="Straight Connector 32">
              <a:extLst>
                <a:ext uri="{FF2B5EF4-FFF2-40B4-BE49-F238E27FC236}">
                  <a16:creationId xmlns:a16="http://schemas.microsoft.com/office/drawing/2014/main" id="{691270D7-A348-4D46-9CCF-7073345BC300}"/>
                </a:ext>
              </a:extLst>
            </p:cNvPr>
            <p:cNvCxnSpPr/>
            <p:nvPr/>
          </p:nvCxnSpPr>
          <p:spPr>
            <a:xfrm>
              <a:off x="2057851" y="4243960"/>
              <a:ext cx="0" cy="60960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4096B60-7C00-7547-9BA5-EAFB39B356BD}"/>
                </a:ext>
              </a:extLst>
            </p:cNvPr>
            <p:cNvCxnSpPr/>
            <p:nvPr/>
          </p:nvCxnSpPr>
          <p:spPr>
            <a:xfrm>
              <a:off x="2597350" y="4243960"/>
              <a:ext cx="0" cy="60960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EFFD821F-A15E-1548-B0E0-DDB771280174}"/>
                </a:ext>
              </a:extLst>
            </p:cNvPr>
            <p:cNvCxnSpPr>
              <a:cxnSpLocks/>
            </p:cNvCxnSpPr>
            <p:nvPr/>
          </p:nvCxnSpPr>
          <p:spPr>
            <a:xfrm flipH="1">
              <a:off x="2057851" y="4777360"/>
              <a:ext cx="539499" cy="0"/>
            </a:xfrm>
            <a:prstGeom prst="line">
              <a:avLst/>
            </a:prstGeom>
            <a:ln w="19050">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D13168FC-7B4D-624A-902C-F6A261000046}"/>
                </a:ext>
              </a:extLst>
            </p:cNvPr>
            <p:cNvSpPr txBox="1"/>
            <p:nvPr/>
          </p:nvSpPr>
          <p:spPr>
            <a:xfrm>
              <a:off x="1926831" y="4822464"/>
              <a:ext cx="736099" cy="369332"/>
            </a:xfrm>
            <a:prstGeom prst="rect">
              <a:avLst/>
            </a:prstGeom>
            <a:noFill/>
            <a:ln w="19050">
              <a:noFill/>
            </a:ln>
          </p:spPr>
          <p:txBody>
            <a:bodyPr wrap="none" rtlCol="0">
              <a:spAutoFit/>
            </a:bodyPr>
            <a:lstStyle/>
            <a:p>
              <a:r>
                <a:rPr lang="en-US" dirty="0">
                  <a:solidFill>
                    <a:srgbClr val="FF0000"/>
                  </a:solidFill>
                  <a:latin typeface="Calibri"/>
                </a:rPr>
                <a:t> 1 LSB</a:t>
              </a:r>
              <a:endParaRPr lang="en-US" dirty="0">
                <a:solidFill>
                  <a:srgbClr val="FF0000"/>
                </a:solidFill>
              </a:endParaRPr>
            </a:p>
          </p:txBody>
        </p:sp>
      </p:grpSp>
    </p:spTree>
    <p:extLst>
      <p:ext uri="{BB962C8B-B14F-4D97-AF65-F5344CB8AC3E}">
        <p14:creationId xmlns:p14="http://schemas.microsoft.com/office/powerpoint/2010/main" val="3132331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0" grpId="0"/>
      <p:bldP spid="4" grpId="0"/>
      <p:bldP spid="1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0068A6-0E2A-614F-B754-2ECD015A79F5}"/>
              </a:ext>
            </a:extLst>
          </p:cNvPr>
          <p:cNvSpPr>
            <a:spLocks noGrp="1"/>
          </p:cNvSpPr>
          <p:nvPr>
            <p:ph type="sldNum" sz="quarter" idx="12"/>
          </p:nvPr>
        </p:nvSpPr>
        <p:spPr/>
        <p:txBody>
          <a:bodyPr/>
          <a:lstStyle/>
          <a:p>
            <a:fld id="{EA7C8D44-3667-46F6-9772-CC52308E2A7F}" type="slidenum">
              <a:rPr kumimoji="0" lang="en-US" smtClean="0"/>
              <a:pPr/>
              <a:t>5</a:t>
            </a:fld>
            <a:endParaRPr kumimoji="0" lang="en-US"/>
          </a:p>
        </p:txBody>
      </p:sp>
      <p:sp>
        <p:nvSpPr>
          <p:cNvPr id="4" name="Title 3">
            <a:extLst>
              <a:ext uri="{FF2B5EF4-FFF2-40B4-BE49-F238E27FC236}">
                <a16:creationId xmlns:a16="http://schemas.microsoft.com/office/drawing/2014/main" id="{F275BBCB-FA3D-1B48-8D5E-1B18073867AC}"/>
              </a:ext>
            </a:extLst>
          </p:cNvPr>
          <p:cNvSpPr>
            <a:spLocks noGrp="1"/>
          </p:cNvSpPr>
          <p:nvPr>
            <p:ph type="title" idx="4294967295"/>
          </p:nvPr>
        </p:nvSpPr>
        <p:spPr>
          <a:xfrm>
            <a:off x="228600" y="152400"/>
            <a:ext cx="8001000" cy="609600"/>
          </a:xfrm>
        </p:spPr>
        <p:txBody>
          <a:bodyPr/>
          <a:lstStyle/>
          <a:p>
            <a:r>
              <a:rPr lang="en-US" dirty="0"/>
              <a:t>Example of Quantization Error</a:t>
            </a:r>
          </a:p>
        </p:txBody>
      </p:sp>
      <p:pic>
        <p:nvPicPr>
          <p:cNvPr id="3" name="Picture 2">
            <a:extLst>
              <a:ext uri="{FF2B5EF4-FFF2-40B4-BE49-F238E27FC236}">
                <a16:creationId xmlns:a16="http://schemas.microsoft.com/office/drawing/2014/main" id="{DB29E4A4-2179-2B4C-B1DB-E2C9DC297F0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 y="869950"/>
            <a:ext cx="8932147" cy="5486400"/>
          </a:xfrm>
          <a:prstGeom prst="rect">
            <a:avLst/>
          </a:prstGeom>
        </p:spPr>
      </p:pic>
      <p:sp>
        <p:nvSpPr>
          <p:cNvPr id="6" name="Rectangle 5">
            <a:extLst>
              <a:ext uri="{FF2B5EF4-FFF2-40B4-BE49-F238E27FC236}">
                <a16:creationId xmlns:a16="http://schemas.microsoft.com/office/drawing/2014/main" id="{EAF88122-BC0A-4D47-88F1-97B2C6BBBF67}"/>
              </a:ext>
            </a:extLst>
          </p:cNvPr>
          <p:cNvSpPr/>
          <p:nvPr/>
        </p:nvSpPr>
        <p:spPr>
          <a:xfrm>
            <a:off x="1069079" y="5949304"/>
            <a:ext cx="8001000" cy="307777"/>
          </a:xfrm>
          <a:prstGeom prst="rect">
            <a:avLst/>
          </a:prstGeom>
        </p:spPr>
        <p:txBody>
          <a:bodyPr wrap="square">
            <a:spAutoFit/>
          </a:bodyPr>
          <a:lstStyle/>
          <a:p>
            <a:r>
              <a:rPr lang="en-US" sz="1400" dirty="0"/>
              <a:t>Marek </a:t>
            </a:r>
            <a:r>
              <a:rPr lang="en-US" sz="1400" dirty="0" err="1"/>
              <a:t>Gasior</a:t>
            </a:r>
            <a:r>
              <a:rPr lang="en-US" sz="1400" dirty="0"/>
              <a:t>, Analog digital conversion, CERN Beam Instrumentation Group, BI CAS 2018, </a:t>
            </a:r>
            <a:r>
              <a:rPr lang="en-US" sz="1400" dirty="0" err="1"/>
              <a:t>Tusula</a:t>
            </a:r>
            <a:r>
              <a:rPr lang="en-US" sz="1400" dirty="0"/>
              <a:t>, Finland</a:t>
            </a:r>
          </a:p>
        </p:txBody>
      </p:sp>
      <p:sp>
        <p:nvSpPr>
          <p:cNvPr id="7" name="TextBox 6">
            <a:extLst>
              <a:ext uri="{FF2B5EF4-FFF2-40B4-BE49-F238E27FC236}">
                <a16:creationId xmlns:a16="http://schemas.microsoft.com/office/drawing/2014/main" id="{563FC45C-1310-D44F-B858-05B2A6A7048F}"/>
              </a:ext>
            </a:extLst>
          </p:cNvPr>
          <p:cNvSpPr txBox="1"/>
          <p:nvPr/>
        </p:nvSpPr>
        <p:spPr>
          <a:xfrm>
            <a:off x="4332978" y="4629090"/>
            <a:ext cx="570990" cy="400110"/>
          </a:xfrm>
          <a:prstGeom prst="rect">
            <a:avLst/>
          </a:prstGeom>
          <a:solidFill>
            <a:schemeClr val="bg1"/>
          </a:solidFill>
        </p:spPr>
        <p:txBody>
          <a:bodyPr wrap="none" rtlCol="0">
            <a:spAutoFit/>
          </a:bodyPr>
          <a:lstStyle/>
          <a:p>
            <a:r>
              <a:rPr lang="en-US" sz="2000" dirty="0"/>
              <a:t>LSB</a:t>
            </a:r>
          </a:p>
        </p:txBody>
      </p:sp>
      <p:sp>
        <p:nvSpPr>
          <p:cNvPr id="8" name="TextBox 7">
            <a:extLst>
              <a:ext uri="{FF2B5EF4-FFF2-40B4-BE49-F238E27FC236}">
                <a16:creationId xmlns:a16="http://schemas.microsoft.com/office/drawing/2014/main" id="{C3B54BB5-0900-C748-A993-01027A381631}"/>
              </a:ext>
            </a:extLst>
          </p:cNvPr>
          <p:cNvSpPr txBox="1"/>
          <p:nvPr/>
        </p:nvSpPr>
        <p:spPr>
          <a:xfrm>
            <a:off x="3234917" y="2662392"/>
            <a:ext cx="994183" cy="461665"/>
          </a:xfrm>
          <a:prstGeom prst="rect">
            <a:avLst/>
          </a:prstGeom>
          <a:solidFill>
            <a:schemeClr val="bg1"/>
          </a:solidFill>
        </p:spPr>
        <p:txBody>
          <a:bodyPr wrap="none" rtlCol="0">
            <a:spAutoFit/>
          </a:bodyPr>
          <a:lstStyle/>
          <a:p>
            <a:r>
              <a:rPr lang="en-US" sz="2400" dirty="0"/>
              <a:t>½ LSB</a:t>
            </a:r>
          </a:p>
        </p:txBody>
      </p:sp>
      <p:sp>
        <p:nvSpPr>
          <p:cNvPr id="9" name="TextBox 8">
            <a:extLst>
              <a:ext uri="{FF2B5EF4-FFF2-40B4-BE49-F238E27FC236}">
                <a16:creationId xmlns:a16="http://schemas.microsoft.com/office/drawing/2014/main" id="{84A66EF4-E345-B045-AB50-7DBEAAE19B72}"/>
              </a:ext>
            </a:extLst>
          </p:cNvPr>
          <p:cNvSpPr txBox="1"/>
          <p:nvPr/>
        </p:nvSpPr>
        <p:spPr>
          <a:xfrm>
            <a:off x="3276600" y="3820775"/>
            <a:ext cx="1178528" cy="461665"/>
          </a:xfrm>
          <a:prstGeom prst="rect">
            <a:avLst/>
          </a:prstGeom>
          <a:solidFill>
            <a:schemeClr val="bg1"/>
          </a:solidFill>
        </p:spPr>
        <p:txBody>
          <a:bodyPr wrap="none" rtlCol="0">
            <a:spAutoFit/>
          </a:bodyPr>
          <a:lstStyle/>
          <a:p>
            <a:r>
              <a:rPr lang="en-US" sz="2400" dirty="0"/>
              <a:t>- ½ LSB</a:t>
            </a:r>
          </a:p>
        </p:txBody>
      </p:sp>
    </p:spTree>
    <p:extLst>
      <p:ext uri="{BB962C8B-B14F-4D97-AF65-F5344CB8AC3E}">
        <p14:creationId xmlns:p14="http://schemas.microsoft.com/office/powerpoint/2010/main" val="2128489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ACDCA-2583-2E43-B883-85070B1D5C5F}"/>
              </a:ext>
            </a:extLst>
          </p:cNvPr>
          <p:cNvSpPr>
            <a:spLocks noGrp="1"/>
          </p:cNvSpPr>
          <p:nvPr>
            <p:ph type="title"/>
          </p:nvPr>
        </p:nvSpPr>
        <p:spPr/>
        <p:txBody>
          <a:bodyPr/>
          <a:lstStyle/>
          <a:p>
            <a:r>
              <a:rPr lang="en-US" dirty="0"/>
              <a:t>ADC: Sampling rate</a:t>
            </a:r>
          </a:p>
        </p:txBody>
      </p:sp>
      <p:sp>
        <p:nvSpPr>
          <p:cNvPr id="3" name="Slide Number Placeholder 2">
            <a:extLst>
              <a:ext uri="{FF2B5EF4-FFF2-40B4-BE49-F238E27FC236}">
                <a16:creationId xmlns:a16="http://schemas.microsoft.com/office/drawing/2014/main" id="{9744C99C-F4C0-3B42-9A3D-EA4DC0508E3E}"/>
              </a:ext>
            </a:extLst>
          </p:cNvPr>
          <p:cNvSpPr>
            <a:spLocks noGrp="1"/>
          </p:cNvSpPr>
          <p:nvPr>
            <p:ph type="sldNum" sz="quarter" idx="12"/>
          </p:nvPr>
        </p:nvSpPr>
        <p:spPr/>
        <p:txBody>
          <a:bodyPr/>
          <a:lstStyle/>
          <a:p>
            <a:fld id="{EA7C8D44-3667-46F6-9772-CC52308E2A7F}" type="slidenum">
              <a:rPr kumimoji="0" lang="en-US" smtClean="0"/>
              <a:pPr/>
              <a:t>6</a:t>
            </a:fld>
            <a:endParaRPr kumimoji="0" lang="en-US" dirty="0"/>
          </a:p>
        </p:txBody>
      </p:sp>
      <p:sp>
        <p:nvSpPr>
          <p:cNvPr id="4" name="Content Placeholder 3">
            <a:extLst>
              <a:ext uri="{FF2B5EF4-FFF2-40B4-BE49-F238E27FC236}">
                <a16:creationId xmlns:a16="http://schemas.microsoft.com/office/drawing/2014/main" id="{8C9E258F-542E-2149-B977-246794DC331F}"/>
              </a:ext>
            </a:extLst>
          </p:cNvPr>
          <p:cNvSpPr>
            <a:spLocks noGrp="1"/>
          </p:cNvSpPr>
          <p:nvPr>
            <p:ph sz="quarter" idx="1"/>
          </p:nvPr>
        </p:nvSpPr>
        <p:spPr>
          <a:xfrm>
            <a:off x="457200" y="1371600"/>
            <a:ext cx="8229600" cy="1008889"/>
          </a:xfrm>
        </p:spPr>
        <p:txBody>
          <a:bodyPr>
            <a:normAutofit/>
          </a:bodyPr>
          <a:lstStyle/>
          <a:p>
            <a:r>
              <a:rPr lang="en-US" sz="2000" dirty="0"/>
              <a:t>Number of ADC output samples available per unit time.</a:t>
            </a:r>
          </a:p>
          <a:p>
            <a:endParaRPr lang="en-US" sz="2000" dirty="0"/>
          </a:p>
        </p:txBody>
      </p:sp>
      <p:pic>
        <p:nvPicPr>
          <p:cNvPr id="12" name="Picture 11">
            <a:extLst>
              <a:ext uri="{FF2B5EF4-FFF2-40B4-BE49-F238E27FC236}">
                <a16:creationId xmlns:a16="http://schemas.microsoft.com/office/drawing/2014/main" id="{1FB05867-ED13-E948-8AA5-0FE09D77768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09800" y="2380489"/>
            <a:ext cx="5615865" cy="3410711"/>
          </a:xfrm>
          <a:prstGeom prst="rect">
            <a:avLst/>
          </a:prstGeom>
        </p:spPr>
      </p:pic>
    </p:spTree>
    <p:extLst>
      <p:ext uri="{BB962C8B-B14F-4D97-AF65-F5344CB8AC3E}">
        <p14:creationId xmlns:p14="http://schemas.microsoft.com/office/powerpoint/2010/main" val="354604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ACDCA-2583-2E43-B883-85070B1D5C5F}"/>
              </a:ext>
            </a:extLst>
          </p:cNvPr>
          <p:cNvSpPr>
            <a:spLocks noGrp="1"/>
          </p:cNvSpPr>
          <p:nvPr>
            <p:ph type="title"/>
          </p:nvPr>
        </p:nvSpPr>
        <p:spPr/>
        <p:txBody>
          <a:bodyPr/>
          <a:lstStyle/>
          <a:p>
            <a:r>
              <a:rPr lang="en-US" dirty="0"/>
              <a:t>What sampling rate do we need?</a:t>
            </a:r>
          </a:p>
        </p:txBody>
      </p:sp>
      <p:sp>
        <p:nvSpPr>
          <p:cNvPr id="3" name="Slide Number Placeholder 2">
            <a:extLst>
              <a:ext uri="{FF2B5EF4-FFF2-40B4-BE49-F238E27FC236}">
                <a16:creationId xmlns:a16="http://schemas.microsoft.com/office/drawing/2014/main" id="{9744C99C-F4C0-3B42-9A3D-EA4DC0508E3E}"/>
              </a:ext>
            </a:extLst>
          </p:cNvPr>
          <p:cNvSpPr>
            <a:spLocks noGrp="1"/>
          </p:cNvSpPr>
          <p:nvPr>
            <p:ph type="sldNum" sz="quarter" idx="12"/>
          </p:nvPr>
        </p:nvSpPr>
        <p:spPr/>
        <p:txBody>
          <a:bodyPr/>
          <a:lstStyle/>
          <a:p>
            <a:fld id="{EA7C8D44-3667-46F6-9772-CC52308E2A7F}" type="slidenum">
              <a:rPr kumimoji="0" lang="en-US" smtClean="0"/>
              <a:pPr/>
              <a:t>7</a:t>
            </a:fld>
            <a:endParaRPr kumimoji="0" lang="en-US" dirty="0"/>
          </a:p>
        </p:txBody>
      </p:sp>
      <p:pic>
        <p:nvPicPr>
          <p:cNvPr id="5" name="Picture 4">
            <a:extLst>
              <a:ext uri="{FF2B5EF4-FFF2-40B4-BE49-F238E27FC236}">
                <a16:creationId xmlns:a16="http://schemas.microsoft.com/office/drawing/2014/main" id="{144DC0D2-8B04-7741-87E0-818BFE83F267}"/>
              </a:ext>
            </a:extLst>
          </p:cNvPr>
          <p:cNvPicPr>
            <a:picLocks noChangeAspect="1"/>
          </p:cNvPicPr>
          <p:nvPr/>
        </p:nvPicPr>
        <p:blipFill>
          <a:blip r:embed="rId3"/>
          <a:stretch>
            <a:fillRect/>
          </a:stretch>
        </p:blipFill>
        <p:spPr>
          <a:xfrm>
            <a:off x="457200" y="2959287"/>
            <a:ext cx="8305800" cy="3619500"/>
          </a:xfrm>
          <a:prstGeom prst="rect">
            <a:avLst/>
          </a:prstGeom>
        </p:spPr>
      </p:pic>
      <p:sp>
        <p:nvSpPr>
          <p:cNvPr id="7" name="TextBox 6">
            <a:extLst>
              <a:ext uri="{FF2B5EF4-FFF2-40B4-BE49-F238E27FC236}">
                <a16:creationId xmlns:a16="http://schemas.microsoft.com/office/drawing/2014/main" id="{1229F150-1546-2E4B-A223-EF15E473674A}"/>
              </a:ext>
            </a:extLst>
          </p:cNvPr>
          <p:cNvSpPr txBox="1"/>
          <p:nvPr/>
        </p:nvSpPr>
        <p:spPr>
          <a:xfrm>
            <a:off x="4205468" y="6595582"/>
            <a:ext cx="4150623" cy="276999"/>
          </a:xfrm>
          <a:prstGeom prst="rect">
            <a:avLst/>
          </a:prstGeom>
          <a:noFill/>
        </p:spPr>
        <p:txBody>
          <a:bodyPr wrap="none" rtlCol="0">
            <a:spAutoFit/>
          </a:bodyPr>
          <a:lstStyle/>
          <a:p>
            <a:r>
              <a:rPr lang="en-US" sz="1200" dirty="0"/>
              <a:t>http://195.134.76.37/applets/</a:t>
            </a:r>
            <a:r>
              <a:rPr lang="en-US" sz="1200" dirty="0" err="1"/>
              <a:t>AppletNyquist</a:t>
            </a:r>
            <a:r>
              <a:rPr lang="en-US" sz="1200" dirty="0"/>
              <a:t>/Appl_Nyquist2.html</a:t>
            </a:r>
          </a:p>
        </p:txBody>
      </p:sp>
      <p:grpSp>
        <p:nvGrpSpPr>
          <p:cNvPr id="11" name="Group 10">
            <a:extLst>
              <a:ext uri="{FF2B5EF4-FFF2-40B4-BE49-F238E27FC236}">
                <a16:creationId xmlns:a16="http://schemas.microsoft.com/office/drawing/2014/main" id="{4F0A90BB-8A6F-D14F-B915-11928B797B6E}"/>
              </a:ext>
            </a:extLst>
          </p:cNvPr>
          <p:cNvGrpSpPr/>
          <p:nvPr/>
        </p:nvGrpSpPr>
        <p:grpSpPr>
          <a:xfrm>
            <a:off x="2476500" y="1364875"/>
            <a:ext cx="4191000" cy="1371599"/>
            <a:chOff x="4572000" y="3200401"/>
            <a:chExt cx="4191000" cy="1371599"/>
          </a:xfrm>
        </p:grpSpPr>
        <p:sp>
          <p:nvSpPr>
            <p:cNvPr id="10" name="Rectangle 9">
              <a:extLst>
                <a:ext uri="{FF2B5EF4-FFF2-40B4-BE49-F238E27FC236}">
                  <a16:creationId xmlns:a16="http://schemas.microsoft.com/office/drawing/2014/main" id="{A2F791B1-339A-FD49-B01A-577DE0208D9A}"/>
                </a:ext>
              </a:extLst>
            </p:cNvPr>
            <p:cNvSpPr/>
            <p:nvPr/>
          </p:nvSpPr>
          <p:spPr>
            <a:xfrm>
              <a:off x="4572000" y="3200401"/>
              <a:ext cx="4114800" cy="13715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8" name="Rectangle 7">
                  <a:extLst>
                    <a:ext uri="{FF2B5EF4-FFF2-40B4-BE49-F238E27FC236}">
                      <a16:creationId xmlns:a16="http://schemas.microsoft.com/office/drawing/2014/main" id="{D418A0F2-00D5-B444-B8C7-BDF9D03D65AB}"/>
                    </a:ext>
                  </a:extLst>
                </p:cNvPr>
                <p:cNvSpPr/>
                <p:nvPr/>
              </p:nvSpPr>
              <p:spPr>
                <a:xfrm>
                  <a:off x="5051577" y="3958822"/>
                  <a:ext cx="3231847" cy="496611"/>
                </a:xfrm>
                <a:prstGeom prst="rect">
                  <a:avLst/>
                </a:prstGeom>
              </p:spPr>
              <p:txBody>
                <a:bodyPr wrap="none">
                  <a:spAutoFit/>
                </a:bodyPr>
                <a:lstStyle/>
                <a:p>
                  <a:pPr algn="ctr"/>
                  <a14:m>
                    <m:oMath xmlns:m="http://schemas.openxmlformats.org/officeDocument/2006/math">
                      <m:sSub>
                        <m:sSubPr>
                          <m:ctrlPr>
                            <a:rPr lang="en-US" sz="2400" b="1" i="1" smtClean="0">
                              <a:solidFill>
                                <a:schemeClr val="bg1"/>
                              </a:solidFill>
                              <a:latin typeface="Cambria Math" panose="02040503050406030204" pitchFamily="18" charset="0"/>
                            </a:rPr>
                          </m:ctrlPr>
                        </m:sSubPr>
                        <m:e>
                          <m:r>
                            <a:rPr lang="en-US" sz="2400" b="1" i="1">
                              <a:solidFill>
                                <a:schemeClr val="bg1"/>
                              </a:solidFill>
                              <a:latin typeface="Cambria Math" panose="02040503050406030204" pitchFamily="18" charset="0"/>
                            </a:rPr>
                            <m:t>𝒇</m:t>
                          </m:r>
                        </m:e>
                        <m:sub>
                          <m:r>
                            <a:rPr lang="en-US" sz="2400" b="1" i="1">
                              <a:solidFill>
                                <a:schemeClr val="bg1"/>
                              </a:solidFill>
                              <a:latin typeface="Cambria Math" panose="02040503050406030204" pitchFamily="18" charset="0"/>
                            </a:rPr>
                            <m:t>𝒔𝒂𝒎𝒑𝒍𝒊𝒏𝒈</m:t>
                          </m:r>
                        </m:sub>
                      </m:sSub>
                      <m:r>
                        <a:rPr lang="en-US" sz="2400" b="1" i="1">
                          <a:solidFill>
                            <a:schemeClr val="bg1"/>
                          </a:solidFill>
                          <a:latin typeface="Cambria Math" panose="02040503050406030204" pitchFamily="18" charset="0"/>
                          <a:ea typeface="Cambria Math" panose="02040503050406030204" pitchFamily="18" charset="0"/>
                        </a:rPr>
                        <m:t>≥</m:t>
                      </m:r>
                      <m:r>
                        <a:rPr lang="en-US" sz="2400" b="1" i="1">
                          <a:solidFill>
                            <a:schemeClr val="bg1"/>
                          </a:solidFill>
                          <a:latin typeface="Cambria Math" panose="02040503050406030204" pitchFamily="18" charset="0"/>
                          <a:ea typeface="Cambria Math" panose="02040503050406030204" pitchFamily="18" charset="0"/>
                        </a:rPr>
                        <m:t>𝟐</m:t>
                      </m:r>
                      <m:sSub>
                        <m:sSubPr>
                          <m:ctrlPr>
                            <a:rPr lang="en-US" sz="2400" b="1" i="1">
                              <a:solidFill>
                                <a:schemeClr val="bg1"/>
                              </a:solidFill>
                              <a:latin typeface="Cambria Math" panose="02040503050406030204" pitchFamily="18" charset="0"/>
                              <a:ea typeface="Cambria Math" panose="02040503050406030204" pitchFamily="18" charset="0"/>
                            </a:rPr>
                          </m:ctrlPr>
                        </m:sSubPr>
                        <m:e>
                          <m:r>
                            <a:rPr lang="en-US" sz="2400" b="1" i="1" smtClean="0">
                              <a:solidFill>
                                <a:schemeClr val="bg1"/>
                              </a:solidFill>
                              <a:latin typeface="Cambria Math" panose="02040503050406030204" pitchFamily="18" charset="0"/>
                              <a:ea typeface="Cambria Math" panose="02040503050406030204" pitchFamily="18" charset="0"/>
                            </a:rPr>
                            <m:t>∙</m:t>
                          </m:r>
                          <m:r>
                            <a:rPr lang="en-US" sz="2400" b="1" i="1">
                              <a:solidFill>
                                <a:schemeClr val="bg1"/>
                              </a:solidFill>
                              <a:latin typeface="Cambria Math" panose="02040503050406030204" pitchFamily="18" charset="0"/>
                              <a:ea typeface="Cambria Math" panose="02040503050406030204" pitchFamily="18" charset="0"/>
                            </a:rPr>
                            <m:t>𝒇</m:t>
                          </m:r>
                        </m:e>
                        <m:sub>
                          <m:r>
                            <a:rPr lang="en-US" sz="2400" b="1" i="1">
                              <a:solidFill>
                                <a:schemeClr val="bg1"/>
                              </a:solidFill>
                              <a:latin typeface="Cambria Math" panose="02040503050406030204" pitchFamily="18" charset="0"/>
                              <a:ea typeface="Cambria Math" panose="02040503050406030204" pitchFamily="18" charset="0"/>
                            </a:rPr>
                            <m:t>𝒔𝒊𝒈𝒏𝒂𝒍</m:t>
                          </m:r>
                        </m:sub>
                      </m:sSub>
                    </m:oMath>
                  </a14:m>
                  <a:r>
                    <a:rPr lang="en-US" sz="2400" b="1" dirty="0">
                      <a:solidFill>
                        <a:schemeClr val="bg1"/>
                      </a:solidFill>
                    </a:rPr>
                    <a:t> </a:t>
                  </a:r>
                </a:p>
              </p:txBody>
            </p:sp>
          </mc:Choice>
          <mc:Fallback xmlns="">
            <p:sp>
              <p:nvSpPr>
                <p:cNvPr id="8" name="Rectangle 7">
                  <a:extLst>
                    <a:ext uri="{FF2B5EF4-FFF2-40B4-BE49-F238E27FC236}">
                      <a16:creationId xmlns:a16="http://schemas.microsoft.com/office/drawing/2014/main" id="{D418A0F2-00D5-B444-B8C7-BDF9D03D65AB}"/>
                    </a:ext>
                  </a:extLst>
                </p:cNvPr>
                <p:cNvSpPr>
                  <a:spLocks noRot="1" noChangeAspect="1" noMove="1" noResize="1" noEditPoints="1" noAdjustHandles="1" noChangeArrowheads="1" noChangeShapeType="1" noTextEdit="1"/>
                </p:cNvSpPr>
                <p:nvPr/>
              </p:nvSpPr>
              <p:spPr>
                <a:xfrm>
                  <a:off x="5051577" y="3958822"/>
                  <a:ext cx="3231847" cy="496611"/>
                </a:xfrm>
                <a:prstGeom prst="rect">
                  <a:avLst/>
                </a:prstGeom>
                <a:blipFill>
                  <a:blip r:embed="rId4"/>
                  <a:stretch>
                    <a:fillRect l="-1176" b="-10000"/>
                  </a:stretch>
                </a:blipFill>
              </p:spPr>
              <p:txBody>
                <a:bodyPr/>
                <a:lstStyle/>
                <a:p>
                  <a:r>
                    <a:rPr lang="en-US">
                      <a:noFill/>
                    </a:rPr>
                    <a:t> </a:t>
                  </a:r>
                </a:p>
              </p:txBody>
            </p:sp>
          </mc:Fallback>
        </mc:AlternateContent>
        <p:sp>
          <p:nvSpPr>
            <p:cNvPr id="9" name="Rectangle 8">
              <a:extLst>
                <a:ext uri="{FF2B5EF4-FFF2-40B4-BE49-F238E27FC236}">
                  <a16:creationId xmlns:a16="http://schemas.microsoft.com/office/drawing/2014/main" id="{5A5989BE-7CDC-5547-98BE-F0281F12B56A}"/>
                </a:ext>
              </a:extLst>
            </p:cNvPr>
            <p:cNvSpPr/>
            <p:nvPr/>
          </p:nvSpPr>
          <p:spPr>
            <a:xfrm>
              <a:off x="4572000" y="3318745"/>
              <a:ext cx="4191000" cy="369332"/>
            </a:xfrm>
            <a:prstGeom prst="rect">
              <a:avLst/>
            </a:prstGeom>
          </p:spPr>
          <p:txBody>
            <a:bodyPr wrap="square">
              <a:spAutoFit/>
            </a:bodyPr>
            <a:lstStyle/>
            <a:p>
              <a:r>
                <a:rPr lang="en-US" b="1" dirty="0">
                  <a:solidFill>
                    <a:schemeClr val="bg1"/>
                  </a:solidFill>
                </a:rPr>
                <a:t>Nyquist–Shannon Sampling Theorem</a:t>
              </a:r>
            </a:p>
          </p:txBody>
        </p:sp>
      </p:grpSp>
    </p:spTree>
    <p:extLst>
      <p:ext uri="{BB962C8B-B14F-4D97-AF65-F5344CB8AC3E}">
        <p14:creationId xmlns:p14="http://schemas.microsoft.com/office/powerpoint/2010/main" val="867368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7FE41-7B93-E948-B1B3-A88DA056A38A}"/>
              </a:ext>
            </a:extLst>
          </p:cNvPr>
          <p:cNvSpPr>
            <a:spLocks noGrp="1"/>
          </p:cNvSpPr>
          <p:nvPr>
            <p:ph type="title"/>
          </p:nvPr>
        </p:nvSpPr>
        <p:spPr/>
        <p:txBody>
          <a:bodyPr/>
          <a:lstStyle/>
          <a:p>
            <a:r>
              <a:rPr lang="en-US" dirty="0"/>
              <a:t>ADC Architecture</a:t>
            </a:r>
          </a:p>
        </p:txBody>
      </p:sp>
      <p:sp>
        <p:nvSpPr>
          <p:cNvPr id="3" name="Slide Number Placeholder 2">
            <a:extLst>
              <a:ext uri="{FF2B5EF4-FFF2-40B4-BE49-F238E27FC236}">
                <a16:creationId xmlns:a16="http://schemas.microsoft.com/office/drawing/2014/main" id="{582BE3B1-580F-4B40-AECA-460F9695000D}"/>
              </a:ext>
            </a:extLst>
          </p:cNvPr>
          <p:cNvSpPr>
            <a:spLocks noGrp="1"/>
          </p:cNvSpPr>
          <p:nvPr>
            <p:ph type="sldNum" sz="quarter" idx="12"/>
          </p:nvPr>
        </p:nvSpPr>
        <p:spPr/>
        <p:txBody>
          <a:bodyPr/>
          <a:lstStyle/>
          <a:p>
            <a:fld id="{EA7C8D44-3667-46F6-9772-CC52308E2A7F}" type="slidenum">
              <a:rPr kumimoji="0" lang="en-US" smtClean="0"/>
              <a:pPr/>
              <a:t>8</a:t>
            </a:fld>
            <a:endParaRPr kumimoji="0" lang="en-US" dirty="0"/>
          </a:p>
        </p:txBody>
      </p:sp>
      <p:sp>
        <p:nvSpPr>
          <p:cNvPr id="5" name="TextBox 4">
            <a:extLst>
              <a:ext uri="{FF2B5EF4-FFF2-40B4-BE49-F238E27FC236}">
                <a16:creationId xmlns:a16="http://schemas.microsoft.com/office/drawing/2014/main" id="{1D568C26-92A5-C644-BF0D-D2A76BBF6822}"/>
              </a:ext>
            </a:extLst>
          </p:cNvPr>
          <p:cNvSpPr txBox="1"/>
          <p:nvPr/>
        </p:nvSpPr>
        <p:spPr>
          <a:xfrm>
            <a:off x="2057400" y="6356350"/>
            <a:ext cx="6386689" cy="276999"/>
          </a:xfrm>
          <a:prstGeom prst="rect">
            <a:avLst/>
          </a:prstGeom>
          <a:noFill/>
        </p:spPr>
        <p:txBody>
          <a:bodyPr wrap="square" rtlCol="0">
            <a:spAutoFit/>
          </a:bodyPr>
          <a:lstStyle/>
          <a:p>
            <a:r>
              <a:rPr lang="en-US" sz="1200" dirty="0"/>
              <a:t>https://</a:t>
            </a:r>
            <a:r>
              <a:rPr lang="en-US" sz="1200" dirty="0" err="1"/>
              <a:t>www.analog.com</a:t>
            </a:r>
            <a:r>
              <a:rPr lang="en-US" sz="1200" dirty="0"/>
              <a:t>/</a:t>
            </a:r>
            <a:r>
              <a:rPr lang="en-US" sz="1200" dirty="0" err="1"/>
              <a:t>en</a:t>
            </a:r>
            <a:r>
              <a:rPr lang="en-US" sz="1200" dirty="0"/>
              <a:t>/analog-dialogue/articles/the-right-</a:t>
            </a:r>
            <a:r>
              <a:rPr lang="en-US" sz="1200" dirty="0" err="1"/>
              <a:t>adc</a:t>
            </a:r>
            <a:r>
              <a:rPr lang="en-US" sz="1200" dirty="0"/>
              <a:t>-</a:t>
            </a:r>
            <a:r>
              <a:rPr lang="en-US" sz="1200" dirty="0" err="1"/>
              <a:t>architecture.html</a:t>
            </a:r>
            <a:r>
              <a:rPr lang="en-US" sz="1200" dirty="0"/>
              <a:t> </a:t>
            </a:r>
          </a:p>
        </p:txBody>
      </p:sp>
      <p:pic>
        <p:nvPicPr>
          <p:cNvPr id="6" name="Picture 5">
            <a:extLst>
              <a:ext uri="{FF2B5EF4-FFF2-40B4-BE49-F238E27FC236}">
                <a16:creationId xmlns:a16="http://schemas.microsoft.com/office/drawing/2014/main" id="{70DBFFC5-BF5C-1B4E-8065-8A0506C06AD2}"/>
              </a:ext>
            </a:extLst>
          </p:cNvPr>
          <p:cNvPicPr>
            <a:picLocks noChangeAspect="1"/>
          </p:cNvPicPr>
          <p:nvPr/>
        </p:nvPicPr>
        <p:blipFill>
          <a:blip r:embed="rId3"/>
          <a:stretch>
            <a:fillRect/>
          </a:stretch>
        </p:blipFill>
        <p:spPr>
          <a:xfrm>
            <a:off x="114306" y="1424334"/>
            <a:ext cx="6819894" cy="4919825"/>
          </a:xfrm>
          <a:prstGeom prst="rect">
            <a:avLst/>
          </a:prstGeom>
        </p:spPr>
      </p:pic>
      <p:sp>
        <p:nvSpPr>
          <p:cNvPr id="4" name="Content Placeholder 3">
            <a:extLst>
              <a:ext uri="{FF2B5EF4-FFF2-40B4-BE49-F238E27FC236}">
                <a16:creationId xmlns:a16="http://schemas.microsoft.com/office/drawing/2014/main" id="{40F41035-4737-6D48-99C0-0748FE6DAD01}"/>
              </a:ext>
            </a:extLst>
          </p:cNvPr>
          <p:cNvSpPr>
            <a:spLocks noGrp="1"/>
          </p:cNvSpPr>
          <p:nvPr>
            <p:ph sz="quarter" idx="1"/>
          </p:nvPr>
        </p:nvSpPr>
        <p:spPr>
          <a:xfrm>
            <a:off x="5451873" y="1295400"/>
            <a:ext cx="3657600" cy="1354870"/>
          </a:xfrm>
        </p:spPr>
        <p:txBody>
          <a:bodyPr>
            <a:normAutofit lnSpcReduction="10000"/>
          </a:bodyPr>
          <a:lstStyle/>
          <a:p>
            <a:pPr marL="0" indent="0">
              <a:buNone/>
            </a:pPr>
            <a:r>
              <a:rPr lang="en-US" sz="2000" dirty="0"/>
              <a:t>Popular ADC Architectures: </a:t>
            </a:r>
          </a:p>
          <a:p>
            <a:pPr lvl="1"/>
            <a:r>
              <a:rPr lang="en-US" sz="1700" dirty="0"/>
              <a:t>Successive-approximation (SAR)</a:t>
            </a:r>
          </a:p>
          <a:p>
            <a:pPr lvl="1"/>
            <a:r>
              <a:rPr lang="en-US" sz="1700" dirty="0"/>
              <a:t>Sigma-delta (</a:t>
            </a:r>
            <a:r>
              <a:rPr lang="el-GR" sz="1700" dirty="0"/>
              <a:t>Σ-Δ), </a:t>
            </a:r>
            <a:endParaRPr lang="en-US" sz="1700" dirty="0"/>
          </a:p>
          <a:p>
            <a:pPr lvl="1"/>
            <a:r>
              <a:rPr lang="en-US" sz="1700" dirty="0"/>
              <a:t>Pipeline</a:t>
            </a:r>
          </a:p>
        </p:txBody>
      </p:sp>
    </p:spTree>
    <p:extLst>
      <p:ext uri="{BB962C8B-B14F-4D97-AF65-F5344CB8AC3E}">
        <p14:creationId xmlns:p14="http://schemas.microsoft.com/office/powerpoint/2010/main" val="3591067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Successive-approximation (SAR)</a:t>
            </a:r>
          </a:p>
        </p:txBody>
      </p:sp>
      <p:sp>
        <p:nvSpPr>
          <p:cNvPr id="3" name="Slide Number Placeholder 2"/>
          <p:cNvSpPr>
            <a:spLocks noGrp="1"/>
          </p:cNvSpPr>
          <p:nvPr>
            <p:ph type="sldNum" sz="quarter" idx="12"/>
          </p:nvPr>
        </p:nvSpPr>
        <p:spPr/>
        <p:txBody>
          <a:bodyPr/>
          <a:lstStyle/>
          <a:p>
            <a:fld id="{EA7C8D44-3667-46F6-9772-CC52308E2A7F}" type="slidenum">
              <a:rPr kumimoji="0" lang="en-US" smtClean="0"/>
              <a:pPr/>
              <a:t>9</a:t>
            </a:fld>
            <a:endParaRPr kumimoji="0"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752600"/>
            <a:ext cx="8645434" cy="3352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575492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rigin">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6216</TotalTime>
  <Words>1592</Words>
  <Application>Microsoft Macintosh PowerPoint</Application>
  <PresentationFormat>On-screen Show (4:3)</PresentationFormat>
  <Paragraphs>329</Paragraphs>
  <Slides>28</Slides>
  <Notes>17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28</vt:i4>
      </vt:variant>
    </vt:vector>
  </HeadingPairs>
  <TitlesOfParts>
    <vt:vector size="40" baseType="lpstr">
      <vt:lpstr>Bookman Old Style (Headings)</vt:lpstr>
      <vt:lpstr>Arial</vt:lpstr>
      <vt:lpstr>Arial Narrow</vt:lpstr>
      <vt:lpstr>Bookman Old Style</vt:lpstr>
      <vt:lpstr>Calibri</vt:lpstr>
      <vt:lpstr>Cambria Math</vt:lpstr>
      <vt:lpstr>Consolas</vt:lpstr>
      <vt:lpstr>Gill Sans MT</vt:lpstr>
      <vt:lpstr>Times New Roman</vt:lpstr>
      <vt:lpstr>Wingdings</vt:lpstr>
      <vt:lpstr>Wingdings 3</vt:lpstr>
      <vt:lpstr>Origin</vt:lpstr>
      <vt:lpstr>Dr. Yifeng Zhu Electrical and Computer Engineering University of Maine</vt:lpstr>
      <vt:lpstr>Analog-to-Digital Converter (ADC)</vt:lpstr>
      <vt:lpstr>ADC: Resolution</vt:lpstr>
      <vt:lpstr>ADC: Quantization Error</vt:lpstr>
      <vt:lpstr>Example of Quantization Error</vt:lpstr>
      <vt:lpstr>ADC: Sampling rate</vt:lpstr>
      <vt:lpstr>What sampling rate do we need?</vt:lpstr>
      <vt:lpstr>ADC Architecture</vt:lpstr>
      <vt:lpstr>Successive-approximation (SAR)</vt:lpstr>
      <vt:lpstr>Determining Minimum Sampling Time</vt:lpstr>
      <vt:lpstr>Programming ADC Sampling Time</vt:lpstr>
      <vt:lpstr>Successive-approximation (SAR) ADC</vt:lpstr>
      <vt:lpstr>ADC Conversion Time</vt:lpstr>
      <vt:lpstr>ADC: Regular vs injected</vt:lpstr>
      <vt:lpstr>ADC Conversion Modes</vt:lpstr>
      <vt:lpstr>Example 1: ADC with Polling (Busy Waiting)</vt:lpstr>
      <vt:lpstr>Example 2: ADC with Interrupts</vt:lpstr>
      <vt:lpstr>Example 3: ADC Triggered by a Timer</vt:lpstr>
      <vt:lpstr>Example 3: ADC Triggered by a Timer</vt:lpstr>
      <vt:lpstr>Example 4: ADC Triggered by a Timer with DMA</vt:lpstr>
      <vt:lpstr>Backup Slides</vt:lpstr>
      <vt:lpstr>ADC: Single Conversion Mode</vt:lpstr>
      <vt:lpstr>ADC: Scan Conversion Mode</vt:lpstr>
      <vt:lpstr>Analog Watchdog</vt:lpstr>
      <vt:lpstr>VREF</vt:lpstr>
      <vt:lpstr>Data Alignment</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 Yifeng Zhu Electrical and Computer Engineering University of Maine</dc:title>
  <dc:creator>zhu</dc:creator>
  <cp:lastModifiedBy>Microsoft Office User</cp:lastModifiedBy>
  <cp:revision>395</cp:revision>
  <dcterms:created xsi:type="dcterms:W3CDTF">2013-02-03T05:36:57Z</dcterms:created>
  <dcterms:modified xsi:type="dcterms:W3CDTF">2020-04-02T16:31:14Z</dcterms:modified>
</cp:coreProperties>
</file>

<file path=docProps/thumbnail.jpeg>
</file>